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8" r:id="rId2"/>
    <p:sldId id="261" r:id="rId3"/>
    <p:sldId id="275" r:id="rId4"/>
    <p:sldId id="265" r:id="rId5"/>
    <p:sldId id="270" r:id="rId6"/>
    <p:sldId id="260" r:id="rId7"/>
    <p:sldId id="266" r:id="rId8"/>
    <p:sldId id="271" r:id="rId9"/>
    <p:sldId id="274" r:id="rId10"/>
    <p:sldId id="272" r:id="rId11"/>
    <p:sldId id="273" r:id="rId12"/>
    <p:sldId id="262" r:id="rId13"/>
  </p:sldIdLst>
  <p:sldSz cx="12192000" cy="6858000"/>
  <p:notesSz cx="6858000" cy="9144000"/>
  <p:embeddedFontLst>
    <p:embeddedFont>
      <p:font typeface="得意黑" panose="02010600030101010101" charset="-122"/>
      <p:italic r:id="rId15"/>
    </p:embeddedFont>
    <p:embeddedFont>
      <p:font typeface="思源黑体 CN Bold" panose="02010600030101010101" charset="-122"/>
      <p:bold r:id="rId16"/>
    </p:embeddedFont>
    <p:embeddedFont>
      <p:font typeface="Novecento wide Bold" panose="00000805000000000000" charset="0"/>
      <p:bold r:id="rId17"/>
    </p:embeddedFont>
    <p:embeddedFont>
      <p:font typeface="黑体" panose="02010609060101010101" pitchFamily="49" charset="-122"/>
      <p:regular r:id="rId18"/>
    </p:embeddedFont>
    <p:embeddedFont>
      <p:font typeface="华文仿宋" panose="02010600040101010101" pitchFamily="2" charset="-122"/>
      <p:regular r:id="rId19"/>
    </p:embeddedFont>
  </p:embeddedFontLst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1F48"/>
    <a:srgbClr val="36BBCC"/>
    <a:srgbClr val="C71136"/>
    <a:srgbClr val="DADADA"/>
    <a:srgbClr val="1A1A1A"/>
    <a:srgbClr val="65DDEB"/>
    <a:srgbClr val="A2FF7F"/>
    <a:srgbClr val="FFFFFF"/>
    <a:srgbClr val="E1E1E1"/>
    <a:srgbClr val="99AA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0F0F0"/>
            </a:gs>
            <a:gs pos="100000">
              <a:srgbClr val="F1F1F1"/>
            </a:gs>
          </a:gsLst>
          <a:lin ang="438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2026/1/3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www.globalgrowthinsights.com/zh/market-reports/habit-tracking-app-market-100455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usinessresearchinsights.com/zh/market-reports/habit-tracking-apps-market-109438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a.org/gradpsych/2010/01/procrastinat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彩色条"/>
          <p:cNvPicPr>
            <a:picLocks noChangeAspect="1"/>
          </p:cNvPicPr>
          <p:nvPr/>
        </p:nvPicPr>
        <p:blipFill>
          <a:blip r:embed="rId2"/>
          <a:srcRect b="41690"/>
          <a:stretch>
            <a:fillRect/>
          </a:stretch>
        </p:blipFill>
        <p:spPr>
          <a:xfrm>
            <a:off x="-675005" y="-741045"/>
            <a:ext cx="13237845" cy="4342130"/>
          </a:xfrm>
          <a:prstGeom prst="rect">
            <a:avLst/>
          </a:prstGeom>
        </p:spPr>
      </p:pic>
      <p:sp>
        <p:nvSpPr>
          <p:cNvPr id="64" name="任意多边形 63"/>
          <p:cNvSpPr/>
          <p:nvPr/>
        </p:nvSpPr>
        <p:spPr>
          <a:xfrm>
            <a:off x="3714750" y="3322955"/>
            <a:ext cx="1433195" cy="133477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46" h="2063">
                <a:moveTo>
                  <a:pt x="2346" y="0"/>
                </a:moveTo>
                <a:lnTo>
                  <a:pt x="1384" y="1231"/>
                </a:lnTo>
                <a:lnTo>
                  <a:pt x="0" y="2063"/>
                </a:lnTo>
                <a:lnTo>
                  <a:pt x="1061" y="655"/>
                </a:lnTo>
                <a:lnTo>
                  <a:pt x="23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9" name="任意多边形 58"/>
          <p:cNvSpPr/>
          <p:nvPr/>
        </p:nvSpPr>
        <p:spPr>
          <a:xfrm>
            <a:off x="2727960" y="2665095"/>
            <a:ext cx="1638300" cy="19913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04" h="3198">
                <a:moveTo>
                  <a:pt x="1005" y="0"/>
                </a:moveTo>
                <a:lnTo>
                  <a:pt x="2604" y="1714"/>
                </a:lnTo>
                <a:lnTo>
                  <a:pt x="1486" y="3198"/>
                </a:lnTo>
                <a:lnTo>
                  <a:pt x="0" y="1548"/>
                </a:lnTo>
                <a:lnTo>
                  <a:pt x="1005" y="0"/>
                </a:lnTo>
                <a:close/>
              </a:path>
            </a:pathLst>
          </a:custGeom>
          <a:solidFill>
            <a:srgbClr val="A2FF7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3363595" y="2357120"/>
            <a:ext cx="1784350" cy="139636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908" h="2221">
                <a:moveTo>
                  <a:pt x="1428" y="0"/>
                </a:moveTo>
                <a:lnTo>
                  <a:pt x="2908" y="1532"/>
                </a:lnTo>
                <a:lnTo>
                  <a:pt x="1613" y="2221"/>
                </a:lnTo>
                <a:lnTo>
                  <a:pt x="0" y="492"/>
                </a:lnTo>
                <a:lnTo>
                  <a:pt x="1428" y="0"/>
                </a:lnTo>
                <a:close/>
              </a:path>
            </a:pathLst>
          </a:custGeom>
          <a:solidFill>
            <a:srgbClr val="5F2FFE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 rot="17880000">
            <a:off x="850265" y="4629785"/>
            <a:ext cx="4260215" cy="4030345"/>
            <a:chOff x="4542" y="3912"/>
            <a:chExt cx="3863" cy="3702"/>
          </a:xfrm>
        </p:grpSpPr>
        <p:sp>
          <p:nvSpPr>
            <p:cNvPr id="65" name="任意多边形 64"/>
            <p:cNvSpPr/>
            <p:nvPr/>
          </p:nvSpPr>
          <p:spPr>
            <a:xfrm>
              <a:off x="6050" y="5472"/>
              <a:ext cx="2346" cy="206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6" name="任意多边形 65"/>
            <p:cNvSpPr/>
            <p:nvPr/>
          </p:nvSpPr>
          <p:spPr>
            <a:xfrm>
              <a:off x="4542" y="4398"/>
              <a:ext cx="2565" cy="321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7" name="任意多边形 66"/>
            <p:cNvSpPr/>
            <p:nvPr/>
          </p:nvSpPr>
          <p:spPr>
            <a:xfrm>
              <a:off x="5497" y="3912"/>
              <a:ext cx="2908" cy="222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 rot="21420000" flipH="1">
            <a:off x="1691005" y="-1771015"/>
            <a:ext cx="4053205" cy="4211955"/>
            <a:chOff x="4542" y="3912"/>
            <a:chExt cx="3863" cy="3702"/>
          </a:xfrm>
        </p:grpSpPr>
        <p:sp>
          <p:nvSpPr>
            <p:cNvPr id="70" name="任意多边形 69"/>
            <p:cNvSpPr/>
            <p:nvPr/>
          </p:nvSpPr>
          <p:spPr>
            <a:xfrm>
              <a:off x="6050" y="5472"/>
              <a:ext cx="2346" cy="2063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1" name="任意多边形 70"/>
            <p:cNvSpPr/>
            <p:nvPr/>
          </p:nvSpPr>
          <p:spPr>
            <a:xfrm>
              <a:off x="4542" y="4398"/>
              <a:ext cx="2565" cy="321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2" name="任意多边形 71"/>
            <p:cNvSpPr/>
            <p:nvPr/>
          </p:nvSpPr>
          <p:spPr>
            <a:xfrm>
              <a:off x="5497" y="3912"/>
              <a:ext cx="2908" cy="2221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6096000" y="2357120"/>
            <a:ext cx="4612005" cy="2161540"/>
            <a:chOff x="9600" y="3712"/>
            <a:chExt cx="7263" cy="3404"/>
          </a:xfrm>
        </p:grpSpPr>
        <p:sp>
          <p:nvSpPr>
            <p:cNvPr id="74" name="矩形 73"/>
            <p:cNvSpPr/>
            <p:nvPr/>
          </p:nvSpPr>
          <p:spPr>
            <a:xfrm>
              <a:off x="9600" y="3712"/>
              <a:ext cx="4780" cy="144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5" name="矩形 74"/>
            <p:cNvSpPr/>
            <p:nvPr/>
          </p:nvSpPr>
          <p:spPr>
            <a:xfrm>
              <a:off x="11138" y="5152"/>
              <a:ext cx="4047" cy="258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矩形 75"/>
            <p:cNvSpPr/>
            <p:nvPr/>
          </p:nvSpPr>
          <p:spPr>
            <a:xfrm>
              <a:off x="11138" y="5410"/>
              <a:ext cx="5725" cy="1706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/>
            <p:cNvSpPr/>
            <p:nvPr/>
          </p:nvSpPr>
          <p:spPr>
            <a:xfrm>
              <a:off x="15185" y="5174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矩形 77"/>
            <p:cNvSpPr/>
            <p:nvPr/>
          </p:nvSpPr>
          <p:spPr>
            <a:xfrm>
              <a:off x="15310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矩形 78"/>
            <p:cNvSpPr/>
            <p:nvPr/>
          </p:nvSpPr>
          <p:spPr>
            <a:xfrm>
              <a:off x="15435" y="5174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矩形 79"/>
            <p:cNvSpPr/>
            <p:nvPr/>
          </p:nvSpPr>
          <p:spPr>
            <a:xfrm>
              <a:off x="15560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矩形 80"/>
            <p:cNvSpPr/>
            <p:nvPr/>
          </p:nvSpPr>
          <p:spPr>
            <a:xfrm>
              <a:off x="15711" y="5174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15836" y="5291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15966" y="5172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矩形 83"/>
            <p:cNvSpPr/>
            <p:nvPr/>
          </p:nvSpPr>
          <p:spPr>
            <a:xfrm>
              <a:off x="16091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矩形 84"/>
            <p:cNvSpPr/>
            <p:nvPr/>
          </p:nvSpPr>
          <p:spPr>
            <a:xfrm>
              <a:off x="16221" y="5172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6346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矩形 86"/>
            <p:cNvSpPr/>
            <p:nvPr/>
          </p:nvSpPr>
          <p:spPr>
            <a:xfrm>
              <a:off x="16476" y="5172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/>
            <p:cNvSpPr/>
            <p:nvPr/>
          </p:nvSpPr>
          <p:spPr>
            <a:xfrm>
              <a:off x="16612" y="5293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88"/>
            <p:cNvSpPr/>
            <p:nvPr/>
          </p:nvSpPr>
          <p:spPr>
            <a:xfrm>
              <a:off x="16738" y="5171"/>
              <a:ext cx="125" cy="119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7" name="文本框 106"/>
          <p:cNvSpPr txBox="1"/>
          <p:nvPr/>
        </p:nvSpPr>
        <p:spPr>
          <a:xfrm>
            <a:off x="5943917" y="2281525"/>
            <a:ext cx="4003040" cy="6439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6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</a:rPr>
              <a:t>Life Quest</a:t>
            </a:r>
            <a:endParaRPr lang="zh-CN" altLang="en-US" sz="6000" dirty="0"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7194287" y="3176607"/>
            <a:ext cx="3328669" cy="8489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你的人生</a:t>
            </a:r>
            <a:endParaRPr lang="en-US" altLang="zh-CN" sz="4000" dirty="0"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latin typeface="华文仿宋" panose="02010600040101010101" pitchFamily="2" charset="-122"/>
              <a:ea typeface="华文仿宋" panose="02010600040101010101" pitchFamily="2" charset="-122"/>
              <a:cs typeface="Novecento wide Bold" panose="00000805000000000000" charset="0"/>
            </a:endParaRPr>
          </a:p>
          <a:p>
            <a:r>
              <a:rPr lang="zh-CN" altLang="en-US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就是一场</a:t>
            </a:r>
            <a:r>
              <a:rPr lang="en-US" altLang="zh-CN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RPG</a:t>
            </a:r>
            <a:endParaRPr lang="zh-CN" altLang="en-US" sz="4000" i="1" dirty="0">
              <a:solidFill>
                <a:srgbClr val="FFFFFF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3" name="图片 2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0800000">
            <a:off x="-522605" y="4383405"/>
            <a:ext cx="13237845" cy="3820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588009" y="655954"/>
            <a:ext cx="4524903" cy="1012507"/>
            <a:chOff x="726" y="6373"/>
            <a:chExt cx="6916" cy="1172"/>
          </a:xfrm>
        </p:grpSpPr>
        <p:sp>
          <p:nvSpPr>
            <p:cNvPr id="22" name="矩形 21"/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61010" y="52070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营销策略</a:t>
            </a:r>
          </a:p>
        </p:txBody>
      </p:sp>
      <p:grpSp>
        <p:nvGrpSpPr>
          <p:cNvPr id="65" name="组合 64"/>
          <p:cNvGrpSpPr/>
          <p:nvPr/>
        </p:nvGrpSpPr>
        <p:grpSpPr>
          <a:xfrm rot="10800000">
            <a:off x="1451003" y="2163266"/>
            <a:ext cx="3294380" cy="355600"/>
            <a:chOff x="10574" y="6878"/>
            <a:chExt cx="5188" cy="560"/>
          </a:xfrm>
        </p:grpSpPr>
        <p:sp>
          <p:nvSpPr>
            <p:cNvPr id="53" name="矩形 52"/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66" name="文本框 65"/>
          <p:cNvSpPr txBox="1"/>
          <p:nvPr/>
        </p:nvSpPr>
        <p:spPr>
          <a:xfrm>
            <a:off x="1383555" y="20412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策略</a:t>
            </a:r>
            <a:r>
              <a:rPr kumimoji="0" lang="en-US" altLang="zh-CN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1</a:t>
            </a: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：内容营销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631190" y="1971580"/>
            <a:ext cx="731520" cy="695960"/>
            <a:chOff x="4296" y="3712"/>
            <a:chExt cx="3811" cy="3623"/>
          </a:xfrm>
        </p:grpSpPr>
        <p:sp>
          <p:nvSpPr>
            <p:cNvPr id="64" name="任意多边形 63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" name="任意多边形 2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6" name="矩形 85"/>
          <p:cNvSpPr/>
          <p:nvPr/>
        </p:nvSpPr>
        <p:spPr>
          <a:xfrm>
            <a:off x="7892415" y="2133467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7773670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77367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773670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765492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765492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53618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41743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41743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29869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717994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7675825" y="20273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策略</a:t>
            </a:r>
            <a:r>
              <a:rPr kumimoji="0" lang="en-US" altLang="zh-CN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</a:t>
            </a: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：校园大使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10572750" y="1972812"/>
            <a:ext cx="731520" cy="695960"/>
            <a:chOff x="4296" y="3712"/>
            <a:chExt cx="3811" cy="3623"/>
          </a:xfrm>
        </p:grpSpPr>
        <p:sp>
          <p:nvSpPr>
            <p:cNvPr id="99" name="任意多边形 98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0" name="任意多边形 99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1" name="任意多边形 100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1CBDEC0-2321-4AA9-6D59-8E1ED11FD4AD}"/>
              </a:ext>
            </a:extLst>
          </p:cNvPr>
          <p:cNvSpPr txBox="1"/>
          <p:nvPr/>
        </p:nvSpPr>
        <p:spPr>
          <a:xfrm>
            <a:off x="309376" y="2932569"/>
            <a:ext cx="5325950" cy="2798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具体做法：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内容主题：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“用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RPG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打怪方式过期末周”、“我的学霸室友是游戏角色？”（内容源自学生真实生活，创作门槛低，易引起共鸣）。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渠道选择：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B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站（知识区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生活区）、小红书（学习博主）、抖音（短视频）。这些是学生团队最熟悉、运营成本最低的平台。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团队能力：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团队成员本身就是目标用户，懂梗、会剪辑、了解平台规则，可以自己出镜或邀请同学拍摄，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无需高昂的制作费用和演员成本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49E6AA6-BFB9-DFB8-3FBB-B9296E7F50BF}"/>
              </a:ext>
            </a:extLst>
          </p:cNvPr>
          <p:cNvSpPr txBox="1"/>
          <p:nvPr/>
        </p:nvSpPr>
        <p:spPr>
          <a:xfrm>
            <a:off x="1088360" y="2629081"/>
            <a:ext cx="69578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核心信息：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 零成本，精准触达，建立认知。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E447A4A-9544-8E01-11CE-1BAB7329799F}"/>
              </a:ext>
            </a:extLst>
          </p:cNvPr>
          <p:cNvSpPr txBox="1"/>
          <p:nvPr/>
        </p:nvSpPr>
        <p:spPr>
          <a:xfrm>
            <a:off x="340880" y="5935850"/>
            <a:ext cx="6957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目标：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 积累首批种子用户和品牌初印象。</a:t>
            </a:r>
          </a:p>
        </p:txBody>
      </p:sp>
      <p:pic>
        <p:nvPicPr>
          <p:cNvPr id="104" name="图片 103" descr="直线彩色条">
            <a:extLst>
              <a:ext uri="{FF2B5EF4-FFF2-40B4-BE49-F238E27FC236}">
                <a16:creationId xmlns:a16="http://schemas.microsoft.com/office/drawing/2014/main" id="{AE683347-A9F5-0C2A-606A-6EEFF3A963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799465" y="910720"/>
            <a:ext cx="12192635" cy="744220"/>
          </a:xfrm>
          <a:prstGeom prst="rect">
            <a:avLst/>
          </a:prstGeom>
        </p:spPr>
      </p:pic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03CC2688-E952-CA81-2E11-B75C3ACA57D1}"/>
              </a:ext>
            </a:extLst>
          </p:cNvPr>
          <p:cNvGrpSpPr/>
          <p:nvPr/>
        </p:nvGrpSpPr>
        <p:grpSpPr>
          <a:xfrm>
            <a:off x="9202420" y="920880"/>
            <a:ext cx="3136900" cy="744220"/>
            <a:chOff x="2703" y="6373"/>
            <a:chExt cx="4940" cy="1172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C67AA036-C1A6-3864-C7C2-3E5710F53B55}"/>
                </a:ext>
              </a:extLst>
            </p:cNvPr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60CD8C9-784C-BA4E-CEF6-02AD087EBE87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2395AD3C-F472-5B3B-D138-9D629BA4D4F0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F788E084-E240-3CAB-157B-15849D1E724E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04931005-88B2-41CA-238B-98150D5F8A1E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C0C798A8-0B23-6759-CF69-08B4ECF34361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1EE9DFBC-AAF0-6ADD-2D97-117574FB9F1D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944D5B2D-B6DD-6638-2B66-37905CE76E78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14" name="矩形 113">
            <a:extLst>
              <a:ext uri="{FF2B5EF4-FFF2-40B4-BE49-F238E27FC236}">
                <a16:creationId xmlns:a16="http://schemas.microsoft.com/office/drawing/2014/main" id="{EC694F33-FE4B-3761-C574-FE36546E90DA}"/>
              </a:ext>
            </a:extLst>
          </p:cNvPr>
          <p:cNvSpPr/>
          <p:nvPr/>
        </p:nvSpPr>
        <p:spPr>
          <a:xfrm>
            <a:off x="4126230" y="92151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2B733CCB-C3BA-590F-B76D-F5B12F3DE586}"/>
              </a:ext>
            </a:extLst>
          </p:cNvPr>
          <p:cNvSpPr txBox="1"/>
          <p:nvPr/>
        </p:nvSpPr>
        <p:spPr>
          <a:xfrm>
            <a:off x="3998970" y="1152595"/>
            <a:ext cx="442595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uLnTx/>
                <a:uFillTx/>
                <a:latin typeface="Novecento wide Bold" panose="00000805000000000000" charset="0"/>
                <a:ea typeface="微软雅黑" panose="020B0503020204020204" pitchFamily="34" charset="-122"/>
                <a:cs typeface="Novecento wide Bold" panose="00000805000000000000" charset="0"/>
              </a:rPr>
              <a:t>三级阶段式营销策略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3DEB12CA-EC57-22F4-1BDD-240D362F6A65}"/>
              </a:ext>
            </a:extLst>
          </p:cNvPr>
          <p:cNvSpPr txBox="1"/>
          <p:nvPr/>
        </p:nvSpPr>
        <p:spPr>
          <a:xfrm>
            <a:off x="7093324" y="2604904"/>
            <a:ext cx="69588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核心信息：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 低成本，高信任，驱动转化。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D0CEA0D7-02FE-69F6-C48B-2DA29C3276BF}"/>
              </a:ext>
            </a:extLst>
          </p:cNvPr>
          <p:cNvSpPr txBox="1"/>
          <p:nvPr/>
        </p:nvSpPr>
        <p:spPr>
          <a:xfrm>
            <a:off x="6563459" y="2912208"/>
            <a:ext cx="4872573" cy="2605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具体做法（可行性论证）：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活动形式：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“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天副本挑战赛”。将枯燥的习惯养成，变成有进度、有奖励、有队友的“游戏副本”。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执行路径：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招募大使：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所试点高校，通过社团、学生会招募有影响力的“团长”（校园大使），给予荣誉和少量物质激励（如周边、实习证明）。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发起挑战：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由“团长”在其院系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班级组织小队，参与挑战。利用学生之间的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熟人关系和攀比心理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，驱动自发传播。</a:t>
            </a: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A04F396B-2291-5AEF-4DC0-905E67C629C3}"/>
              </a:ext>
            </a:extLst>
          </p:cNvPr>
          <p:cNvSpPr txBox="1"/>
          <p:nvPr/>
        </p:nvSpPr>
        <p:spPr>
          <a:xfrm>
            <a:off x="6655603" y="5440550"/>
            <a:ext cx="742277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可行性优势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：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成本极低：主要成本是虚拟奖励和少量周边，远低于付费广告。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精准渗透： 直接打入学生社群内部，转化率高。</a:t>
            </a:r>
          </a:p>
        </p:txBody>
      </p:sp>
      <p:pic>
        <p:nvPicPr>
          <p:cNvPr id="4" name="图片 3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74596" y="5455144"/>
            <a:ext cx="13237845" cy="3820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F34C8-63DC-1584-8E6B-258879E03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15EAE60A-C3ED-1F54-BCD6-565EC75FCFDA}"/>
              </a:ext>
            </a:extLst>
          </p:cNvPr>
          <p:cNvGrpSpPr/>
          <p:nvPr/>
        </p:nvGrpSpPr>
        <p:grpSpPr>
          <a:xfrm>
            <a:off x="588009" y="655954"/>
            <a:ext cx="4524903" cy="1012507"/>
            <a:chOff x="726" y="6373"/>
            <a:chExt cx="6916" cy="1172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ABC9F3C-6CDE-3CFB-AE0A-4D4C9B350325}"/>
                </a:ext>
              </a:extLst>
            </p:cNvPr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3F1DD1A-F8F2-79CF-54E5-FB9C0B833685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34C02D6-1114-5CE5-CB64-18D43B1D5E9E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D4A2838-7E67-7EC9-A6E9-C36E4B4CD239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EC9C875-2FE8-1F88-35F5-AEBD6710765D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3654804-EEB3-9119-022D-B9A4C8D8D0E7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5005A94-F5E7-D922-B0E8-112E1936741C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88BAAF9F-EC9A-BFE9-521D-AD83EE8EE747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0DA6ECA8-ABE9-794F-EDB8-AC1545658BE9}"/>
              </a:ext>
            </a:extLst>
          </p:cNvPr>
          <p:cNvSpPr txBox="1"/>
          <p:nvPr/>
        </p:nvSpPr>
        <p:spPr>
          <a:xfrm>
            <a:off x="461010" y="52070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营销策略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0F521BEB-4067-FC7D-A32B-444DAAAD269C}"/>
              </a:ext>
            </a:extLst>
          </p:cNvPr>
          <p:cNvGrpSpPr/>
          <p:nvPr/>
        </p:nvGrpSpPr>
        <p:grpSpPr>
          <a:xfrm rot="10800000">
            <a:off x="1451002" y="2163266"/>
            <a:ext cx="4290891" cy="355600"/>
            <a:chOff x="10574" y="6878"/>
            <a:chExt cx="5188" cy="560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CB9EDB1-4195-2E9F-F95D-EEC75C4919DC}"/>
                </a:ext>
              </a:extLst>
            </p:cNvPr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D6A19024-D1C4-4FC1-FE63-5F3A6AADFFA7}"/>
                </a:ext>
              </a:extLst>
            </p:cNvPr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046224F-0F12-0261-9528-533E2067F918}"/>
                </a:ext>
              </a:extLst>
            </p:cNvPr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E7F96E98-CF60-B4CB-3F17-F6E1CA12A2A2}"/>
                </a:ext>
              </a:extLst>
            </p:cNvPr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6F334868-AFBA-1AEB-C2FB-2D6E9D07E056}"/>
                </a:ext>
              </a:extLst>
            </p:cNvPr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C4F6E6B5-F9A8-386D-953B-1B82E6B5B1AA}"/>
                </a:ext>
              </a:extLst>
            </p:cNvPr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5ABFDBCE-5C7F-95B8-52ED-60DC812E6E3B}"/>
                </a:ext>
              </a:extLst>
            </p:cNvPr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F318AF45-412F-F5EE-BFD3-F364991F7A36}"/>
                </a:ext>
              </a:extLst>
            </p:cNvPr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E9BF6BF8-F0AF-A3FF-A72B-344C4C112394}"/>
                </a:ext>
              </a:extLst>
            </p:cNvPr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7FCCDB14-339F-2211-618A-5D4D99D84135}"/>
                </a:ext>
              </a:extLst>
            </p:cNvPr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2FE8436A-DFBD-3914-AEDF-47F9A5DF78FF}"/>
                </a:ext>
              </a:extLst>
            </p:cNvPr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559E1275-7DD9-0737-302F-D9EBE69E2FA3}"/>
              </a:ext>
            </a:extLst>
          </p:cNvPr>
          <p:cNvSpPr txBox="1"/>
          <p:nvPr/>
        </p:nvSpPr>
        <p:spPr>
          <a:xfrm>
            <a:off x="1383555" y="2041277"/>
            <a:ext cx="37396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策略</a:t>
            </a:r>
            <a:r>
              <a:rPr kumimoji="0" lang="en-US" altLang="zh-CN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</a:t>
            </a: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：</a:t>
            </a:r>
            <a:r>
              <a:rPr kumimoji="0" lang="en-US" altLang="zh-CN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ASO + </a:t>
            </a: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软启动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5FD6A63-9BEA-67B1-74E0-8AF965547724}"/>
              </a:ext>
            </a:extLst>
          </p:cNvPr>
          <p:cNvGrpSpPr/>
          <p:nvPr/>
        </p:nvGrpSpPr>
        <p:grpSpPr>
          <a:xfrm>
            <a:off x="631190" y="1971580"/>
            <a:ext cx="731520" cy="695960"/>
            <a:chOff x="4296" y="3712"/>
            <a:chExt cx="3811" cy="3623"/>
          </a:xfrm>
        </p:grpSpPr>
        <p:sp>
          <p:nvSpPr>
            <p:cNvPr id="64" name="任意多边形 63">
              <a:extLst>
                <a:ext uri="{FF2B5EF4-FFF2-40B4-BE49-F238E27FC236}">
                  <a16:creationId xmlns:a16="http://schemas.microsoft.com/office/drawing/2014/main" id="{0D635B84-58F2-C95E-8FAC-D4156E882608}"/>
                </a:ext>
              </a:extLst>
            </p:cNvPr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" name="任意多边形 2">
              <a:extLst>
                <a:ext uri="{FF2B5EF4-FFF2-40B4-BE49-F238E27FC236}">
                  <a16:creationId xmlns:a16="http://schemas.microsoft.com/office/drawing/2014/main" id="{C621D68F-490B-781B-4AEE-FD5420E709AB}"/>
                </a:ext>
              </a:extLst>
            </p:cNvPr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任意多边形 6">
              <a:extLst>
                <a:ext uri="{FF2B5EF4-FFF2-40B4-BE49-F238E27FC236}">
                  <a16:creationId xmlns:a16="http://schemas.microsoft.com/office/drawing/2014/main" id="{1F37F021-4D23-A088-2ADB-6134006817CC}"/>
                </a:ext>
              </a:extLst>
            </p:cNvPr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6" name="矩形 85">
            <a:extLst>
              <a:ext uri="{FF2B5EF4-FFF2-40B4-BE49-F238E27FC236}">
                <a16:creationId xmlns:a16="http://schemas.microsoft.com/office/drawing/2014/main" id="{FD894CD8-AD12-D757-FAA9-1A82212BB5DB}"/>
              </a:ext>
            </a:extLst>
          </p:cNvPr>
          <p:cNvSpPr/>
          <p:nvPr/>
        </p:nvSpPr>
        <p:spPr>
          <a:xfrm>
            <a:off x="7892415" y="2133467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E1E5D70-0841-8D29-64EB-C15700AF1DC1}"/>
              </a:ext>
            </a:extLst>
          </p:cNvPr>
          <p:cNvSpPr/>
          <p:nvPr/>
        </p:nvSpPr>
        <p:spPr>
          <a:xfrm>
            <a:off x="7773670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9F1F0602-A7D5-1D52-1735-9A37424478B6}"/>
              </a:ext>
            </a:extLst>
          </p:cNvPr>
          <p:cNvSpPr/>
          <p:nvPr/>
        </p:nvSpPr>
        <p:spPr>
          <a:xfrm>
            <a:off x="777367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5EC10E21-01DD-52D4-27FD-57D116B9B5CE}"/>
              </a:ext>
            </a:extLst>
          </p:cNvPr>
          <p:cNvSpPr/>
          <p:nvPr/>
        </p:nvSpPr>
        <p:spPr>
          <a:xfrm>
            <a:off x="7773670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8F11C5FF-BBE4-39D1-406D-02D5BF1EF464}"/>
              </a:ext>
            </a:extLst>
          </p:cNvPr>
          <p:cNvSpPr/>
          <p:nvPr/>
        </p:nvSpPr>
        <p:spPr>
          <a:xfrm>
            <a:off x="765492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4E0C2C9E-8D61-7B1E-57CC-8C3B762E73D7}"/>
              </a:ext>
            </a:extLst>
          </p:cNvPr>
          <p:cNvSpPr/>
          <p:nvPr/>
        </p:nvSpPr>
        <p:spPr>
          <a:xfrm>
            <a:off x="765492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36080CAB-2641-DC7F-1406-37699D269992}"/>
              </a:ext>
            </a:extLst>
          </p:cNvPr>
          <p:cNvSpPr/>
          <p:nvPr/>
        </p:nvSpPr>
        <p:spPr>
          <a:xfrm>
            <a:off x="753618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CA471A9-8AFE-153A-2FCD-BE5109868EF1}"/>
              </a:ext>
            </a:extLst>
          </p:cNvPr>
          <p:cNvSpPr/>
          <p:nvPr/>
        </p:nvSpPr>
        <p:spPr>
          <a:xfrm>
            <a:off x="741743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9FBED421-E606-8C47-F58D-BC15A18E330A}"/>
              </a:ext>
            </a:extLst>
          </p:cNvPr>
          <p:cNvSpPr/>
          <p:nvPr/>
        </p:nvSpPr>
        <p:spPr>
          <a:xfrm>
            <a:off x="741743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9ACD6C05-ADBB-974F-FBFF-E59EE2E1BB98}"/>
              </a:ext>
            </a:extLst>
          </p:cNvPr>
          <p:cNvSpPr/>
          <p:nvPr/>
        </p:nvSpPr>
        <p:spPr>
          <a:xfrm>
            <a:off x="729869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B2AA5EE5-FBC7-A31F-215B-972CF0DBD5EE}"/>
              </a:ext>
            </a:extLst>
          </p:cNvPr>
          <p:cNvSpPr/>
          <p:nvPr/>
        </p:nvSpPr>
        <p:spPr>
          <a:xfrm>
            <a:off x="717994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743446E4-67DC-6E41-07CD-1786AACEC779}"/>
              </a:ext>
            </a:extLst>
          </p:cNvPr>
          <p:cNvSpPr txBox="1"/>
          <p:nvPr/>
        </p:nvSpPr>
        <p:spPr>
          <a:xfrm>
            <a:off x="7675825" y="20273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预算合理性总结：</a:t>
            </a:r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24E1291A-CEC8-F854-91F1-9161DA2E77C0}"/>
              </a:ext>
            </a:extLst>
          </p:cNvPr>
          <p:cNvGrpSpPr/>
          <p:nvPr/>
        </p:nvGrpSpPr>
        <p:grpSpPr>
          <a:xfrm>
            <a:off x="10572750" y="1972812"/>
            <a:ext cx="731520" cy="695960"/>
            <a:chOff x="4296" y="3712"/>
            <a:chExt cx="3811" cy="3623"/>
          </a:xfrm>
        </p:grpSpPr>
        <p:sp>
          <p:nvSpPr>
            <p:cNvPr id="99" name="任意多边形 98">
              <a:extLst>
                <a:ext uri="{FF2B5EF4-FFF2-40B4-BE49-F238E27FC236}">
                  <a16:creationId xmlns:a16="http://schemas.microsoft.com/office/drawing/2014/main" id="{4AEB4763-B7EA-1805-C8C7-6AA8970A04A4}"/>
                </a:ext>
              </a:extLst>
            </p:cNvPr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0" name="任意多边形 99">
              <a:extLst>
                <a:ext uri="{FF2B5EF4-FFF2-40B4-BE49-F238E27FC236}">
                  <a16:creationId xmlns:a16="http://schemas.microsoft.com/office/drawing/2014/main" id="{A06BCA53-8FBB-5614-9522-D3B6CEC73937}"/>
                </a:ext>
              </a:extLst>
            </p:cNvPr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1" name="任意多边形 100">
              <a:extLst>
                <a:ext uri="{FF2B5EF4-FFF2-40B4-BE49-F238E27FC236}">
                  <a16:creationId xmlns:a16="http://schemas.microsoft.com/office/drawing/2014/main" id="{78DA5526-0E7C-D390-4F14-B7BE4171671B}"/>
                </a:ext>
              </a:extLst>
            </p:cNvPr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49" name="图片 48" descr="彩色条">
            <a:extLst>
              <a:ext uri="{FF2B5EF4-FFF2-40B4-BE49-F238E27FC236}">
                <a16:creationId xmlns:a16="http://schemas.microsoft.com/office/drawing/2014/main" id="{9A153A96-F934-36AD-CDAE-6A143D9F60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FE3C561-30F4-6531-5D4E-D6F02D08394F}"/>
              </a:ext>
            </a:extLst>
          </p:cNvPr>
          <p:cNvSpPr txBox="1"/>
          <p:nvPr/>
        </p:nvSpPr>
        <p:spPr>
          <a:xfrm>
            <a:off x="309376" y="2932569"/>
            <a:ext cx="4968525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具体做法（可行性论证）：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软启动（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MVP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测试）：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范围：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仅在上述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所活动高校开放下载。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目的：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收集最真实、最核心的用户反馈（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Bug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、玩法吸引力、留存率）。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可行性：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范围小，问题容易追踪，团队能够快速响应和修复，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避免了产品不成熟就全面推广可能带来的负面口碑和用户流失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。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应用商店优化（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ASO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）：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时机：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在软启动期间，根据用户搜索习惯优化关键词（如“游戏化学习”、“自律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App”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、“习惯打卡”）。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目的：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为全面上线后的自然流量打下基础。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可行性：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ASO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是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免费的、长效的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获客手段，学生团队完全可以自学并执行。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4BF3087-040A-F369-F112-91F0D834D8CF}"/>
              </a:ext>
            </a:extLst>
          </p:cNvPr>
          <p:cNvSpPr txBox="1"/>
          <p:nvPr/>
        </p:nvSpPr>
        <p:spPr>
          <a:xfrm>
            <a:off x="1088360" y="2629081"/>
            <a:ext cx="69578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核心信息：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小步快跑，降低风险，优化产品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。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quote-cjk-patch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04" name="图片 103" descr="直线彩色条">
            <a:extLst>
              <a:ext uri="{FF2B5EF4-FFF2-40B4-BE49-F238E27FC236}">
                <a16:creationId xmlns:a16="http://schemas.microsoft.com/office/drawing/2014/main" id="{AD148679-26B9-5CBA-2E54-843DCDA24A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799465" y="910720"/>
            <a:ext cx="12192635" cy="744220"/>
          </a:xfrm>
          <a:prstGeom prst="rect">
            <a:avLst/>
          </a:prstGeom>
        </p:spPr>
      </p:pic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07B4D449-FEF0-3D61-DEF4-D268BE953A57}"/>
              </a:ext>
            </a:extLst>
          </p:cNvPr>
          <p:cNvGrpSpPr/>
          <p:nvPr/>
        </p:nvGrpSpPr>
        <p:grpSpPr>
          <a:xfrm>
            <a:off x="9202420" y="920880"/>
            <a:ext cx="3136900" cy="744220"/>
            <a:chOff x="2703" y="6373"/>
            <a:chExt cx="4940" cy="1172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BA01CCCE-E829-A3DD-3012-43854F710142}"/>
                </a:ext>
              </a:extLst>
            </p:cNvPr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710E7F0-5EB2-45A3-54AF-8597C0B3AED1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BC09E106-0679-CD7C-C670-A47991395D3E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25FF27AD-9E48-99A0-7897-A034BF637692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5C751328-46D0-ED5A-D875-C05759C00EE4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F2CA680F-F877-5EA4-C668-3A0B3FD1D459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B3FF8167-BD81-C11C-E8DB-914C76BE1760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B5E2BB9A-1C2B-7AF3-FFD1-A2511BC0614B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14" name="矩形 113">
            <a:extLst>
              <a:ext uri="{FF2B5EF4-FFF2-40B4-BE49-F238E27FC236}">
                <a16:creationId xmlns:a16="http://schemas.microsoft.com/office/drawing/2014/main" id="{86E51FC2-A778-CB93-3367-3E6E7413A46A}"/>
              </a:ext>
            </a:extLst>
          </p:cNvPr>
          <p:cNvSpPr/>
          <p:nvPr/>
        </p:nvSpPr>
        <p:spPr>
          <a:xfrm>
            <a:off x="4126230" y="92151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5DD9F08E-2707-D8B7-598E-701CD04AE184}"/>
              </a:ext>
            </a:extLst>
          </p:cNvPr>
          <p:cNvSpPr txBox="1"/>
          <p:nvPr/>
        </p:nvSpPr>
        <p:spPr>
          <a:xfrm>
            <a:off x="3998970" y="1152595"/>
            <a:ext cx="442595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uLnTx/>
                <a:uFillTx/>
                <a:latin typeface="Novecento wide Bold" panose="00000805000000000000" charset="0"/>
                <a:ea typeface="微软雅黑" panose="020B0503020204020204" pitchFamily="34" charset="-122"/>
                <a:cs typeface="Novecento wide Bold" panose="00000805000000000000" charset="0"/>
              </a:rPr>
              <a:t>三级阶段式营销策略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2572EA70-6143-300B-DC6D-BA1D61D41F33}"/>
              </a:ext>
            </a:extLst>
          </p:cNvPr>
          <p:cNvSpPr txBox="1"/>
          <p:nvPr/>
        </p:nvSpPr>
        <p:spPr>
          <a:xfrm>
            <a:off x="7093324" y="2604904"/>
            <a:ext cx="69588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核心信息：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quote-cjk-patch"/>
                <a:ea typeface="微软雅黑" panose="020B0503020204020204" pitchFamily="34" charset="-122"/>
                <a:cs typeface="+mn-cs"/>
              </a:rPr>
              <a:t> 低成本，高信任，驱动转化。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7D6734CA-55DF-368D-6C70-127863F2CA10}"/>
              </a:ext>
            </a:extLst>
          </p:cNvPr>
          <p:cNvSpPr txBox="1"/>
          <p:nvPr/>
        </p:nvSpPr>
        <p:spPr>
          <a:xfrm>
            <a:off x="6747083" y="3271091"/>
            <a:ext cx="4872573" cy="27135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“轻量启动”核心：不依赖巨额广告费，而是将预算用于：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内容制作（低成本）：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团队自有设备。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校园激励（小额度）：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虚拟货币、定制周边、荣誉证书。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5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工具订阅（必需项）：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 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ASO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关键词工具、应用数据分析平台。</a:t>
            </a:r>
            <a:b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</a:b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F1115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我们的核心资源是：创意、时间和学生社群本身。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</a:b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F1115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4" name="图片 3" descr="彩色条">
            <a:extLst>
              <a:ext uri="{FF2B5EF4-FFF2-40B4-BE49-F238E27FC236}">
                <a16:creationId xmlns:a16="http://schemas.microsoft.com/office/drawing/2014/main" id="{63B7AC74-0BC7-3272-BBC9-240E38AD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74596" y="5455144"/>
            <a:ext cx="13237845" cy="382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4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963420"/>
            <a:ext cx="7143750" cy="70739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0" y="2670810"/>
            <a:ext cx="3016250" cy="707390"/>
          </a:xfrm>
          <a:prstGeom prst="rect">
            <a:avLst/>
          </a:prstGeom>
          <a:solidFill>
            <a:srgbClr val="B2D64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016250" y="2670810"/>
            <a:ext cx="4127500" cy="707390"/>
          </a:xfrm>
          <a:prstGeom prst="rect">
            <a:avLst/>
          </a:prstGeom>
          <a:solidFill>
            <a:srgbClr val="98AA6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0" y="3378200"/>
            <a:ext cx="7143750" cy="707390"/>
          </a:xfrm>
          <a:prstGeom prst="rect">
            <a:avLst/>
          </a:prstGeom>
          <a:solidFill>
            <a:srgbClr val="1A191B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0" y="4085590"/>
            <a:ext cx="4936490" cy="70739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936490" y="4085590"/>
            <a:ext cx="2207895" cy="70739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6101080" y="6042025"/>
            <a:ext cx="3550920" cy="222250"/>
          </a:xfrm>
          <a:prstGeom prst="rect">
            <a:avLst/>
          </a:prstGeom>
          <a:solidFill>
            <a:srgbClr val="98AA6A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455295" y="5026025"/>
            <a:ext cx="3550920" cy="266065"/>
          </a:xfrm>
          <a:prstGeom prst="rect">
            <a:avLst/>
          </a:prstGeom>
          <a:solidFill>
            <a:srgbClr val="B2D64D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9652000" y="3183890"/>
            <a:ext cx="1848485" cy="19431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6531610" y="800735"/>
            <a:ext cx="1848485" cy="194310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455295" y="800735"/>
            <a:ext cx="3550920" cy="222250"/>
          </a:xfrm>
          <a:prstGeom prst="rect">
            <a:avLst/>
          </a:prstGeom>
          <a:solidFill>
            <a:srgbClr val="1A191B">
              <a:alpha val="40000"/>
            </a:srgb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5782945" y="1958340"/>
            <a:ext cx="2901950" cy="283464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596900" dir="5400000" sx="83000" sy="83000" algn="ctr" rotWithShape="0">
              <a:srgbClr val="000000">
                <a:alpha val="63000"/>
              </a:srgb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5845175" y="3099254"/>
            <a:ext cx="2839720" cy="651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zh-CN" altLang="en-US" sz="4800" dirty="0"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谢谢大家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2"/>
          <a:srcRect b="41690"/>
          <a:stretch>
            <a:fillRect/>
          </a:stretch>
        </p:blipFill>
        <p:spPr>
          <a:xfrm>
            <a:off x="-793750" y="-2633980"/>
            <a:ext cx="13237845" cy="4342130"/>
          </a:xfrm>
          <a:prstGeom prst="rect">
            <a:avLst/>
          </a:prstGeom>
        </p:spPr>
      </p:pic>
      <p:pic>
        <p:nvPicPr>
          <p:cNvPr id="48" name="图片 47" descr="直线彩色条"/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0" y="4837430"/>
            <a:ext cx="12192635" cy="744220"/>
          </a:xfrm>
          <a:prstGeom prst="rect">
            <a:avLst/>
          </a:prstGeom>
        </p:spPr>
      </p:pic>
      <p:pic>
        <p:nvPicPr>
          <p:cNvPr id="47" name="图片 46" descr="直线彩色条"/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H="1" flipV="1">
            <a:off x="-85090" y="3613785"/>
            <a:ext cx="12277725" cy="744220"/>
          </a:xfrm>
          <a:prstGeom prst="rect">
            <a:avLst/>
          </a:prstGeom>
        </p:spPr>
      </p:pic>
      <p:pic>
        <p:nvPicPr>
          <p:cNvPr id="46" name="图片 45" descr="直线彩色条"/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H="1">
            <a:off x="0" y="2499995"/>
            <a:ext cx="12192635" cy="744220"/>
          </a:xfrm>
          <a:prstGeom prst="rect">
            <a:avLst/>
          </a:prstGeom>
        </p:spPr>
      </p:pic>
      <p:pic>
        <p:nvPicPr>
          <p:cNvPr id="45" name="图片 44" descr="直线彩色条"/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>
            <a:off x="0" y="1323340"/>
            <a:ext cx="12192635" cy="744220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8402955" y="1323340"/>
            <a:ext cx="2418715" cy="744220"/>
            <a:chOff x="3834" y="6373"/>
            <a:chExt cx="3809" cy="1172"/>
          </a:xfrm>
        </p:grpSpPr>
        <p:sp>
          <p:nvSpPr>
            <p:cNvPr id="22" name="矩形 21"/>
            <p:cNvSpPr/>
            <p:nvPr/>
          </p:nvSpPr>
          <p:spPr>
            <a:xfrm>
              <a:off x="3834" y="6373"/>
              <a:ext cx="1764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8265795" y="1141730"/>
            <a:ext cx="133159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01.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8401050" y="2500630"/>
            <a:ext cx="2667635" cy="744220"/>
            <a:chOff x="3442" y="6373"/>
            <a:chExt cx="4201" cy="1172"/>
          </a:xfrm>
        </p:grpSpPr>
        <p:sp>
          <p:nvSpPr>
            <p:cNvPr id="5" name="矩形 4"/>
            <p:cNvSpPr/>
            <p:nvPr/>
          </p:nvSpPr>
          <p:spPr>
            <a:xfrm>
              <a:off x="3442" y="6373"/>
              <a:ext cx="2156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8543925" y="2324735"/>
            <a:ext cx="133159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6600" i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02.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8402955" y="3612515"/>
            <a:ext cx="2917190" cy="744220"/>
            <a:chOff x="3049" y="6373"/>
            <a:chExt cx="4594" cy="1172"/>
          </a:xfrm>
        </p:grpSpPr>
        <p:sp>
          <p:nvSpPr>
            <p:cNvPr id="15" name="矩形 14"/>
            <p:cNvSpPr/>
            <p:nvPr/>
          </p:nvSpPr>
          <p:spPr>
            <a:xfrm>
              <a:off x="3049" y="6373"/>
              <a:ext cx="2549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8752840" y="3431540"/>
            <a:ext cx="133159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6600" i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03.</a:t>
            </a:r>
          </a:p>
        </p:txBody>
      </p:sp>
      <p:grpSp>
        <p:nvGrpSpPr>
          <p:cNvPr id="34" name="组合 33"/>
          <p:cNvGrpSpPr/>
          <p:nvPr/>
        </p:nvGrpSpPr>
        <p:grpSpPr>
          <a:xfrm>
            <a:off x="8402955" y="4847590"/>
            <a:ext cx="3136900" cy="744220"/>
            <a:chOff x="2703" y="6373"/>
            <a:chExt cx="4940" cy="1172"/>
          </a:xfrm>
        </p:grpSpPr>
        <p:sp>
          <p:nvSpPr>
            <p:cNvPr id="35" name="矩形 34"/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8965565" y="4656455"/>
            <a:ext cx="133159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CN" sz="6600" i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04.</a:t>
            </a:r>
          </a:p>
        </p:txBody>
      </p:sp>
      <p:sp>
        <p:nvSpPr>
          <p:cNvPr id="64" name="矩形 63"/>
          <p:cNvSpPr/>
          <p:nvPr/>
        </p:nvSpPr>
        <p:spPr>
          <a:xfrm>
            <a:off x="3064510" y="1323975"/>
            <a:ext cx="533654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chemeClr val="accent6">
                  <a:alpha val="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-418203" y="1437866"/>
            <a:ext cx="8820205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lvl="0" algn="r">
              <a:lnSpc>
                <a:spcPct val="70000"/>
              </a:lnSpc>
            </a:pPr>
            <a:r>
              <a:rPr lang="en-US" altLang="zh-CN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Life Quest</a:t>
            </a:r>
            <a:r>
              <a:rPr lang="zh-CN" altLang="en-US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：你的人生就是一场</a:t>
            </a:r>
            <a:r>
              <a:rPr lang="en-US" altLang="zh-CN" sz="40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RPG</a:t>
            </a:r>
            <a:endParaRPr kumimoji="0" lang="en-US" altLang="zh-CN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  <a:cs typeface="Novecento wide Bold" panose="00000805000000000000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3063240" y="250253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3065145" y="3614420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3063240" y="4848860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492625" y="2618105"/>
            <a:ext cx="3908425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  <a:cs typeface="Novecento wide Bold" panose="00000805000000000000" charset="0"/>
              </a:rPr>
              <a:t>核心创意</a:t>
            </a:r>
            <a:endParaRPr kumimoji="0" lang="en-US" altLang="zh-CN" sz="5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  <a:cs typeface="Novecento wide Bold" panose="00000805000000000000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977957" y="3727599"/>
            <a:ext cx="4424045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70000"/>
              </a:lnSpc>
            </a:pPr>
            <a:r>
              <a:rPr lang="zh-CN" altLang="en-US" sz="55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</a:rPr>
              <a:t>市场分析</a:t>
            </a:r>
            <a:endParaRPr lang="en-US" altLang="zh-CN" sz="5500" dirty="0"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976777" y="4907280"/>
            <a:ext cx="442595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70000"/>
              </a:lnSpc>
            </a:pPr>
            <a:r>
              <a:rPr lang="zh-CN" altLang="en-US" sz="5500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华文仿宋" panose="02010600040101010101" pitchFamily="2" charset="-122"/>
                <a:ea typeface="华文仿宋" panose="02010600040101010101" pitchFamily="2" charset="-122"/>
              </a:rPr>
              <a:t>营销策略</a:t>
            </a:r>
            <a:endParaRPr lang="en-US" altLang="zh-CN" sz="5500" dirty="0">
              <a:solidFill>
                <a:srgbClr val="FFFFFF"/>
              </a:solidFill>
              <a:effectLst>
                <a:glow rad="152400">
                  <a:srgbClr val="1A1A1A">
                    <a:alpha val="23000"/>
                  </a:srgbClr>
                </a:glow>
              </a:effectLst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pic>
        <p:nvPicPr>
          <p:cNvPr id="3" name="图片 2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34315" y="5459730"/>
            <a:ext cx="13237845" cy="38201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55974-918D-E503-BF1A-75DBBD0F8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直线彩色条">
            <a:extLst>
              <a:ext uri="{FF2B5EF4-FFF2-40B4-BE49-F238E27FC236}">
                <a16:creationId xmlns:a16="http://schemas.microsoft.com/office/drawing/2014/main" id="{E70FC7EB-756B-0304-F290-3D6C379A5C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10560000" flipV="1">
            <a:off x="-3328035" y="-257810"/>
            <a:ext cx="12392660" cy="1020457"/>
          </a:xfrm>
          <a:prstGeom prst="rect">
            <a:avLst/>
          </a:prstGeom>
        </p:spPr>
      </p:pic>
      <p:pic>
        <p:nvPicPr>
          <p:cNvPr id="9" name="图片 8" descr="直线彩色条">
            <a:extLst>
              <a:ext uri="{FF2B5EF4-FFF2-40B4-BE49-F238E27FC236}">
                <a16:creationId xmlns:a16="http://schemas.microsoft.com/office/drawing/2014/main" id="{26D919AC-6B71-9E83-E24C-B24B9ACF39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21240000">
            <a:off x="2196465" y="6226810"/>
            <a:ext cx="12392660" cy="1020457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id="{D11C3B24-D732-7FA7-0F55-AA9000BDBD6D}"/>
              </a:ext>
            </a:extLst>
          </p:cNvPr>
          <p:cNvGrpSpPr/>
          <p:nvPr/>
        </p:nvGrpSpPr>
        <p:grpSpPr>
          <a:xfrm>
            <a:off x="3046095" y="4303395"/>
            <a:ext cx="5690235" cy="744220"/>
            <a:chOff x="4798" y="6586"/>
            <a:chExt cx="8961" cy="1172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83BCCDF0-79F4-CCB8-8B9B-41040308DFC0}"/>
                </a:ext>
              </a:extLst>
            </p:cNvPr>
            <p:cNvGrpSpPr/>
            <p:nvPr/>
          </p:nvGrpSpPr>
          <p:grpSpPr>
            <a:xfrm>
              <a:off x="6843" y="6586"/>
              <a:ext cx="6916" cy="1172"/>
              <a:chOff x="726" y="6373"/>
              <a:chExt cx="6916" cy="1172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7173B3EB-03A2-0FA9-36C1-F4D6635F3365}"/>
                  </a:ext>
                </a:extLst>
              </p:cNvPr>
              <p:cNvSpPr/>
              <p:nvPr/>
            </p:nvSpPr>
            <p:spPr>
              <a:xfrm>
                <a:off x="726" y="6373"/>
                <a:ext cx="4872" cy="1171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6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+mn-cs"/>
                </a:endParaRP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640FC63F-12A2-E260-0CB4-05C01C69FD50}"/>
                  </a:ext>
                </a:extLst>
              </p:cNvPr>
              <p:cNvSpPr/>
              <p:nvPr/>
            </p:nvSpPr>
            <p:spPr>
              <a:xfrm>
                <a:off x="5598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861BE672-0966-BB79-CE26-1C749FDE56E2}"/>
                  </a:ext>
                </a:extLst>
              </p:cNvPr>
              <p:cNvSpPr/>
              <p:nvPr/>
            </p:nvSpPr>
            <p:spPr>
              <a:xfrm>
                <a:off x="559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05D57B4B-8DC0-E2C0-EF67-87EB6026D77C}"/>
                  </a:ext>
                </a:extLst>
              </p:cNvPr>
              <p:cNvSpPr/>
              <p:nvPr/>
            </p:nvSpPr>
            <p:spPr>
              <a:xfrm>
                <a:off x="6013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D09D13DE-FF0F-84F6-AEA7-2A12233430D9}"/>
                  </a:ext>
                </a:extLst>
              </p:cNvPr>
              <p:cNvSpPr/>
              <p:nvPr/>
            </p:nvSpPr>
            <p:spPr>
              <a:xfrm>
                <a:off x="6413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3614A565-67F9-C897-9C36-B7A2581080F6}"/>
                  </a:ext>
                </a:extLst>
              </p:cNvPr>
              <p:cNvSpPr/>
              <p:nvPr/>
            </p:nvSpPr>
            <p:spPr>
              <a:xfrm>
                <a:off x="6413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DA32CE0F-9272-4F79-4506-6FD19E5DD53F}"/>
                  </a:ext>
                </a:extLst>
              </p:cNvPr>
              <p:cNvSpPr/>
              <p:nvPr/>
            </p:nvSpPr>
            <p:spPr>
              <a:xfrm>
                <a:off x="6828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795189A1-8441-0F0F-5420-7B35D9E62CD4}"/>
                  </a:ext>
                </a:extLst>
              </p:cNvPr>
              <p:cNvSpPr/>
              <p:nvPr/>
            </p:nvSpPr>
            <p:spPr>
              <a:xfrm>
                <a:off x="722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0DD810F0-1470-5344-4E89-179632195F92}"/>
                </a:ext>
              </a:extLst>
            </p:cNvPr>
            <p:cNvGrpSpPr/>
            <p:nvPr/>
          </p:nvGrpSpPr>
          <p:grpSpPr>
            <a:xfrm rot="10800000">
              <a:off x="4798" y="6588"/>
              <a:ext cx="2044" cy="1170"/>
              <a:chOff x="4798" y="6588"/>
              <a:chExt cx="2044" cy="1170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71AEF8A7-AB39-BF02-7517-030D8B571D81}"/>
                  </a:ext>
                </a:extLst>
              </p:cNvPr>
              <p:cNvSpPr/>
              <p:nvPr/>
            </p:nvSpPr>
            <p:spPr>
              <a:xfrm flipH="1">
                <a:off x="4798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5E735C48-464D-61A2-222E-55FFA9465027}"/>
                  </a:ext>
                </a:extLst>
              </p:cNvPr>
              <p:cNvSpPr/>
              <p:nvPr/>
            </p:nvSpPr>
            <p:spPr>
              <a:xfrm flipH="1">
                <a:off x="479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233B24BB-A487-19D0-4AC0-D81DDFEF9669}"/>
                  </a:ext>
                </a:extLst>
              </p:cNvPr>
              <p:cNvSpPr/>
              <p:nvPr/>
            </p:nvSpPr>
            <p:spPr>
              <a:xfrm flipH="1">
                <a:off x="5213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690A59B4-093D-28A3-F393-EB8B19F39896}"/>
                  </a:ext>
                </a:extLst>
              </p:cNvPr>
              <p:cNvSpPr/>
              <p:nvPr/>
            </p:nvSpPr>
            <p:spPr>
              <a:xfrm flipH="1">
                <a:off x="5613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B61B9D7E-194F-520C-B343-6045583CA58C}"/>
                  </a:ext>
                </a:extLst>
              </p:cNvPr>
              <p:cNvSpPr/>
              <p:nvPr/>
            </p:nvSpPr>
            <p:spPr>
              <a:xfrm flipH="1">
                <a:off x="5613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D274D4C4-E26A-3CE8-47BC-5F90DDD9F046}"/>
                  </a:ext>
                </a:extLst>
              </p:cNvPr>
              <p:cNvSpPr/>
              <p:nvPr/>
            </p:nvSpPr>
            <p:spPr>
              <a:xfrm flipH="1">
                <a:off x="6028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82AAC61E-A7CD-BBCE-AA64-CFEE1A0B80B7}"/>
                  </a:ext>
                </a:extLst>
              </p:cNvPr>
              <p:cNvSpPr/>
              <p:nvPr/>
            </p:nvSpPr>
            <p:spPr>
              <a:xfrm flipH="1">
                <a:off x="642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FE7FD616-6D2F-3565-B9C7-10A6BDC5755B}"/>
              </a:ext>
            </a:extLst>
          </p:cNvPr>
          <p:cNvSpPr txBox="1"/>
          <p:nvPr/>
        </p:nvSpPr>
        <p:spPr>
          <a:xfrm>
            <a:off x="4162425" y="4085757"/>
            <a:ext cx="3295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核心创意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6B53E29-422F-AF90-304A-E27CD0484882}"/>
              </a:ext>
            </a:extLst>
          </p:cNvPr>
          <p:cNvSpPr txBox="1"/>
          <p:nvPr/>
        </p:nvSpPr>
        <p:spPr>
          <a:xfrm>
            <a:off x="6734036" y="975825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D032DB36-FD23-4932-C4E2-23AD55528F61}"/>
              </a:ext>
            </a:extLst>
          </p:cNvPr>
          <p:cNvSpPr txBox="1"/>
          <p:nvPr/>
        </p:nvSpPr>
        <p:spPr>
          <a:xfrm>
            <a:off x="-1179195" y="956310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6B0D247C-CD15-7775-2CE5-DCE3C06979D9}"/>
              </a:ext>
            </a:extLst>
          </p:cNvPr>
          <p:cNvSpPr/>
          <p:nvPr/>
        </p:nvSpPr>
        <p:spPr>
          <a:xfrm>
            <a:off x="301879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同侧圆角矩形 34">
            <a:extLst>
              <a:ext uri="{FF2B5EF4-FFF2-40B4-BE49-F238E27FC236}">
                <a16:creationId xmlns:a16="http://schemas.microsoft.com/office/drawing/2014/main" id="{540A555B-C32D-79F6-C3D5-2FA7010BA80F}"/>
              </a:ext>
            </a:extLst>
          </p:cNvPr>
          <p:cNvSpPr/>
          <p:nvPr/>
        </p:nvSpPr>
        <p:spPr>
          <a:xfrm>
            <a:off x="274256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CB7F712-66BA-6AD8-0FAB-0CF021A2D023}"/>
              </a:ext>
            </a:extLst>
          </p:cNvPr>
          <p:cNvSpPr/>
          <p:nvPr/>
        </p:nvSpPr>
        <p:spPr>
          <a:xfrm>
            <a:off x="797814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同侧圆角矩形 36">
            <a:extLst>
              <a:ext uri="{FF2B5EF4-FFF2-40B4-BE49-F238E27FC236}">
                <a16:creationId xmlns:a16="http://schemas.microsoft.com/office/drawing/2014/main" id="{0BC831F5-0445-CC69-5B6F-4607C190653D}"/>
              </a:ext>
            </a:extLst>
          </p:cNvPr>
          <p:cNvSpPr/>
          <p:nvPr/>
        </p:nvSpPr>
        <p:spPr>
          <a:xfrm>
            <a:off x="770191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5872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588009" y="655954"/>
            <a:ext cx="4524903" cy="1012507"/>
            <a:chOff x="726" y="6373"/>
            <a:chExt cx="6916" cy="1172"/>
          </a:xfrm>
        </p:grpSpPr>
        <p:sp>
          <p:nvSpPr>
            <p:cNvPr id="22" name="矩形 21"/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61010" y="52070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核心创意</a:t>
            </a:r>
          </a:p>
        </p:txBody>
      </p:sp>
      <p:grpSp>
        <p:nvGrpSpPr>
          <p:cNvPr id="65" name="组合 64"/>
          <p:cNvGrpSpPr/>
          <p:nvPr/>
        </p:nvGrpSpPr>
        <p:grpSpPr>
          <a:xfrm rot="10800000">
            <a:off x="1451003" y="2163266"/>
            <a:ext cx="3294380" cy="355600"/>
            <a:chOff x="10574" y="6878"/>
            <a:chExt cx="5188" cy="560"/>
          </a:xfrm>
        </p:grpSpPr>
        <p:sp>
          <p:nvSpPr>
            <p:cNvPr id="53" name="矩形 52"/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文本框 65"/>
          <p:cNvSpPr txBox="1"/>
          <p:nvPr/>
        </p:nvSpPr>
        <p:spPr>
          <a:xfrm>
            <a:off x="1383555" y="20412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STP1</a:t>
            </a:r>
            <a:r>
              <a:rPr lang="zh-CN" altLang="en-US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：四大功能</a:t>
            </a:r>
          </a:p>
        </p:txBody>
      </p:sp>
      <p:pic>
        <p:nvPicPr>
          <p:cNvPr id="73" name="图片 72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74596" y="5455144"/>
            <a:ext cx="13237845" cy="382016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631190" y="1971580"/>
            <a:ext cx="731520" cy="695960"/>
            <a:chOff x="4296" y="3712"/>
            <a:chExt cx="3811" cy="3623"/>
          </a:xfrm>
        </p:grpSpPr>
        <p:sp>
          <p:nvSpPr>
            <p:cNvPr id="64" name="任意多边形 63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/>
          <p:cNvSpPr/>
          <p:nvPr/>
        </p:nvSpPr>
        <p:spPr>
          <a:xfrm>
            <a:off x="7892415" y="2133467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/>
          <p:cNvSpPr/>
          <p:nvPr/>
        </p:nvSpPr>
        <p:spPr>
          <a:xfrm>
            <a:off x="7773670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/>
          <p:cNvSpPr/>
          <p:nvPr/>
        </p:nvSpPr>
        <p:spPr>
          <a:xfrm>
            <a:off x="777367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/>
          <p:cNvSpPr/>
          <p:nvPr/>
        </p:nvSpPr>
        <p:spPr>
          <a:xfrm>
            <a:off x="7773670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/>
          <p:nvPr/>
        </p:nvSpPr>
        <p:spPr>
          <a:xfrm>
            <a:off x="765492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765492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753618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/>
          <p:cNvSpPr/>
          <p:nvPr/>
        </p:nvSpPr>
        <p:spPr>
          <a:xfrm>
            <a:off x="741743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/>
          <p:cNvSpPr/>
          <p:nvPr/>
        </p:nvSpPr>
        <p:spPr>
          <a:xfrm>
            <a:off x="741743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/>
          <p:cNvSpPr/>
          <p:nvPr/>
        </p:nvSpPr>
        <p:spPr>
          <a:xfrm>
            <a:off x="729869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/>
          <p:cNvSpPr/>
          <p:nvPr/>
        </p:nvSpPr>
        <p:spPr>
          <a:xfrm>
            <a:off x="717994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/>
          <p:cNvSpPr txBox="1"/>
          <p:nvPr/>
        </p:nvSpPr>
        <p:spPr>
          <a:xfrm>
            <a:off x="7675825" y="2027377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STP2</a:t>
            </a:r>
            <a:r>
              <a:rPr lang="zh-CN" altLang="en-US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：场景故事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10572750" y="1972812"/>
            <a:ext cx="731520" cy="695960"/>
            <a:chOff x="4296" y="3712"/>
            <a:chExt cx="3811" cy="3623"/>
          </a:xfrm>
        </p:grpSpPr>
        <p:sp>
          <p:nvSpPr>
            <p:cNvPr id="99" name="任意多边形 98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0" name="任意多边形 99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1" name="任意多边形 100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61CBDEC0-2321-4AA9-6D59-8E1ED11FD4AD}"/>
              </a:ext>
            </a:extLst>
          </p:cNvPr>
          <p:cNvSpPr txBox="1"/>
          <p:nvPr/>
        </p:nvSpPr>
        <p:spPr>
          <a:xfrm>
            <a:off x="309376" y="2932569"/>
            <a:ext cx="532595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450"/>
              </a:spcBef>
              <a:spcAft>
                <a:spcPts val="600"/>
              </a:spcAft>
            </a:pPr>
            <a:r>
              <a:rPr lang="zh-CN" altLang="en-US" sz="1400" b="1" i="0" dirty="0">
                <a:solidFill>
                  <a:srgbClr val="0F1115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具体做法：</a:t>
            </a:r>
            <a:endParaRPr lang="zh-CN" altLang="en-US" sz="1400" b="0" i="0" dirty="0">
              <a:solidFill>
                <a:srgbClr val="0F1115"/>
              </a:solidFill>
              <a:effectLst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lvl="1" indent="-285750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智能任务系统：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日历自动生成“主线任务”</a:t>
            </a:r>
            <a:endParaRPr lang="en-US" altLang="zh-CN" sz="1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lvl="1" indent="-285750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现实触发事件：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进入图书馆 </a:t>
            </a:r>
            <a:r>
              <a:rPr lang="en-US" altLang="zh-CN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= 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获得“专注</a:t>
            </a:r>
            <a:r>
              <a:rPr lang="en-US" altLang="zh-CN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Buff”</a:t>
            </a:r>
          </a:p>
          <a:p>
            <a:pPr marL="742950" lvl="1" indent="-285750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属性成长装备：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跑步提升“体力”，装备享线下折扣</a:t>
            </a:r>
            <a:endParaRPr lang="en-US" altLang="zh-CN" sz="1400" dirty="0"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742950" lvl="1" indent="-285750"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400" b="1" dirty="0">
                <a:latin typeface="华文仿宋" panose="02010600040101010101" pitchFamily="2" charset="-122"/>
                <a:ea typeface="华文仿宋" panose="02010600040101010101" pitchFamily="2" charset="-122"/>
              </a:rPr>
              <a:t>组队副本挑战：</a:t>
            </a:r>
            <a:r>
              <a:rPr lang="zh-CN" altLang="en-US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和室友一起打“期末</a:t>
            </a:r>
            <a:r>
              <a:rPr lang="en-US" altLang="zh-CN" sz="1400" dirty="0">
                <a:latin typeface="华文仿宋" panose="02010600040101010101" pitchFamily="2" charset="-122"/>
                <a:ea typeface="华文仿宋" panose="02010600040101010101" pitchFamily="2" charset="-122"/>
              </a:rPr>
              <a:t>Boss”</a:t>
            </a:r>
            <a:endParaRPr lang="zh-CN" altLang="en-US" sz="1400" b="0" i="0" dirty="0">
              <a:solidFill>
                <a:srgbClr val="0F1115"/>
              </a:solidFill>
              <a:effectLst/>
              <a:latin typeface="华文仿宋" panose="02010600040101010101" pitchFamily="2" charset="-122"/>
              <a:ea typeface="华文仿宋" panose="02010600040101010101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49E6AA6-BFB9-DFB8-3FBB-B9296E7F50BF}"/>
              </a:ext>
            </a:extLst>
          </p:cNvPr>
          <p:cNvSpPr txBox="1"/>
          <p:nvPr/>
        </p:nvSpPr>
        <p:spPr>
          <a:xfrm>
            <a:off x="1088360" y="2629081"/>
            <a:ext cx="564992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600" b="1" i="0" dirty="0">
                <a:solidFill>
                  <a:srgbClr val="0F1115"/>
                </a:solidFill>
                <a:effectLst/>
                <a:latin typeface="quote-cjk-patch"/>
              </a:rPr>
              <a:t>核心信息：</a:t>
            </a:r>
            <a:r>
              <a:rPr lang="zh-CN" altLang="en-US" sz="1600" b="0" i="0" dirty="0">
                <a:solidFill>
                  <a:srgbClr val="0F1115"/>
                </a:solidFill>
                <a:effectLst/>
                <a:latin typeface="quote-cjk-patch"/>
              </a:rPr>
              <a:t> </a:t>
            </a:r>
            <a:r>
              <a:rPr lang="zh-CN" altLang="en-US" sz="1600" dirty="0"/>
              <a:t>四个功能模块，全面覆盖学习、生活、社交场景。</a:t>
            </a:r>
            <a:endParaRPr lang="zh-CN" altLang="en-US" sz="1600" b="0" i="0" dirty="0">
              <a:solidFill>
                <a:srgbClr val="0F1115"/>
              </a:solidFill>
              <a:effectLst/>
              <a:latin typeface="quote-cjk-patch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E447A4A-9544-8E01-11CE-1BAB7329799F}"/>
              </a:ext>
            </a:extLst>
          </p:cNvPr>
          <p:cNvSpPr txBox="1"/>
          <p:nvPr/>
        </p:nvSpPr>
        <p:spPr>
          <a:xfrm>
            <a:off x="401503" y="5165506"/>
            <a:ext cx="50865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b="1" dirty="0"/>
              <a:t>创新优势</a:t>
            </a:r>
            <a:r>
              <a:rPr lang="zh-CN" altLang="en-US" dirty="0"/>
              <a:t>：功能与现实紧密绑定，奖励机制真实可感，提升持续使用动力。</a:t>
            </a:r>
            <a:endParaRPr lang="zh-CN" altLang="en-US" i="0" dirty="0">
              <a:solidFill>
                <a:srgbClr val="0F1115"/>
              </a:solidFill>
              <a:effectLst/>
              <a:latin typeface="quote-cjk-patch"/>
            </a:endParaRPr>
          </a:p>
        </p:txBody>
      </p:sp>
      <p:pic>
        <p:nvPicPr>
          <p:cNvPr id="104" name="图片 103" descr="直线彩色条">
            <a:extLst>
              <a:ext uri="{FF2B5EF4-FFF2-40B4-BE49-F238E27FC236}">
                <a16:creationId xmlns:a16="http://schemas.microsoft.com/office/drawing/2014/main" id="{AE683347-A9F5-0C2A-606A-6EEFF3A963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799465" y="910720"/>
            <a:ext cx="12192635" cy="744220"/>
          </a:xfrm>
          <a:prstGeom prst="rect">
            <a:avLst/>
          </a:prstGeom>
        </p:spPr>
      </p:pic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03CC2688-E952-CA81-2E11-B75C3ACA57D1}"/>
              </a:ext>
            </a:extLst>
          </p:cNvPr>
          <p:cNvGrpSpPr/>
          <p:nvPr/>
        </p:nvGrpSpPr>
        <p:grpSpPr>
          <a:xfrm>
            <a:off x="9202420" y="920880"/>
            <a:ext cx="3136900" cy="744220"/>
            <a:chOff x="2703" y="6373"/>
            <a:chExt cx="4940" cy="1172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C67AA036-C1A6-3864-C7C2-3E5710F53B55}"/>
                </a:ext>
              </a:extLst>
            </p:cNvPr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 dirty="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60CD8C9-784C-BA4E-CEF6-02AD087EBE87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2395AD3C-F472-5B3B-D138-9D629BA4D4F0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F788E084-E240-3CAB-157B-15849D1E724E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04931005-88B2-41CA-238B-98150D5F8A1E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C0C798A8-0B23-6759-CF69-08B4ECF34361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1EE9DFBC-AAF0-6ADD-2D97-117574FB9F1D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944D5B2D-B6DD-6638-2B66-37905CE76E78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</p:grpSp>
      <p:sp>
        <p:nvSpPr>
          <p:cNvPr id="114" name="矩形 113">
            <a:extLst>
              <a:ext uri="{FF2B5EF4-FFF2-40B4-BE49-F238E27FC236}">
                <a16:creationId xmlns:a16="http://schemas.microsoft.com/office/drawing/2014/main" id="{EC694F33-FE4B-3761-C574-FE36546E90DA}"/>
              </a:ext>
            </a:extLst>
          </p:cNvPr>
          <p:cNvSpPr/>
          <p:nvPr/>
        </p:nvSpPr>
        <p:spPr>
          <a:xfrm>
            <a:off x="4126230" y="92151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2B733CCB-C3BA-590F-B76D-F5B12F3DE586}"/>
              </a:ext>
            </a:extLst>
          </p:cNvPr>
          <p:cNvSpPr txBox="1"/>
          <p:nvPr/>
        </p:nvSpPr>
        <p:spPr>
          <a:xfrm>
            <a:off x="5834698" y="1059871"/>
            <a:ext cx="533781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70000"/>
              </a:lnSpc>
            </a:pPr>
            <a:r>
              <a:rPr lang="zh-CN" altLang="en-US" sz="2400" b="1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Novecento wide Bold" panose="00000805000000000000" charset="0"/>
                <a:cs typeface="Novecento wide Bold" panose="00000805000000000000" charset="0"/>
              </a:rPr>
              <a:t>不是你在玩游戏，而是你的生活本身就是游戏。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3DEB12CA-EC57-22F4-1BDD-240D362F6A65}"/>
              </a:ext>
            </a:extLst>
          </p:cNvPr>
          <p:cNvSpPr txBox="1"/>
          <p:nvPr/>
        </p:nvSpPr>
        <p:spPr>
          <a:xfrm>
            <a:off x="7093324" y="2604904"/>
            <a:ext cx="695885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5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CN" altLang="en-US" sz="1600" b="1" i="0" dirty="0">
                <a:solidFill>
                  <a:srgbClr val="0F1115"/>
                </a:solidFill>
                <a:effectLst/>
                <a:latin typeface="quote-cjk-patch"/>
              </a:rPr>
              <a:t>核心信息：</a:t>
            </a:r>
            <a:r>
              <a:rPr lang="zh-CN" altLang="en-US" sz="1600" b="0" i="0" dirty="0">
                <a:solidFill>
                  <a:srgbClr val="0F1115"/>
                </a:solidFill>
                <a:effectLst/>
                <a:latin typeface="quote-cjk-patch"/>
              </a:rPr>
              <a:t> </a:t>
            </a:r>
            <a:r>
              <a:rPr lang="zh-CN" altLang="en-US" sz="1600" dirty="0"/>
              <a:t>用故事化场景直观展示创新。</a:t>
            </a:r>
            <a:endParaRPr lang="zh-CN" altLang="en-US" sz="1600" b="0" i="0" dirty="0">
              <a:solidFill>
                <a:srgbClr val="0F1115"/>
              </a:solidFill>
              <a:effectLst/>
              <a:latin typeface="quote-cjk-patch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D0CEA0D7-02FE-69F6-C48B-2DA29C3276BF}"/>
              </a:ext>
            </a:extLst>
          </p:cNvPr>
          <p:cNvSpPr txBox="1"/>
          <p:nvPr/>
        </p:nvSpPr>
        <p:spPr>
          <a:xfrm>
            <a:off x="6563459" y="2912208"/>
            <a:ext cx="48725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sz="1400" b="1" i="0" dirty="0">
                <a:solidFill>
                  <a:srgbClr val="0F1115"/>
                </a:solidFill>
                <a:effectLst/>
                <a:latin typeface="quote-cjk-patch"/>
              </a:rPr>
              <a:t>具体做法（</a:t>
            </a:r>
            <a:r>
              <a:rPr lang="zh-CN" altLang="en-US" sz="1400" b="1" dirty="0"/>
              <a:t>故事示例</a:t>
            </a:r>
            <a:r>
              <a:rPr lang="zh-CN" altLang="en-US" sz="1400" b="1" i="0" dirty="0">
                <a:solidFill>
                  <a:srgbClr val="0F1115"/>
                </a:solidFill>
                <a:effectLst/>
                <a:latin typeface="quote-cjk-patch"/>
              </a:rPr>
              <a:t>）：</a:t>
            </a:r>
            <a:endParaRPr lang="zh-CN" altLang="en-US" sz="1400" b="0" i="0" dirty="0">
              <a:solidFill>
                <a:srgbClr val="0F1115"/>
              </a:solidFill>
              <a:effectLst/>
              <a:latin typeface="quote-cjk-patch"/>
            </a:endParaRP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A04F396B-2291-5AEF-4DC0-905E67C629C3}"/>
              </a:ext>
            </a:extLst>
          </p:cNvPr>
          <p:cNvSpPr txBox="1"/>
          <p:nvPr/>
        </p:nvSpPr>
        <p:spPr>
          <a:xfrm>
            <a:off x="6703973" y="4911913"/>
            <a:ext cx="74227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/>
              <a:t>一个简单的示例：</a:t>
            </a:r>
            <a:r>
              <a:rPr lang="zh-CN" altLang="en-US" sz="1400" dirty="0"/>
              <a:t>让大家快速理解产品体验，增强代入感。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274ABC5-EB9F-353D-1768-A4BFC7C08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5451" y="3432706"/>
            <a:ext cx="3882794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早晨 → 打卡晨跑 = “体力+5”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中午 → 图书馆学习 = “专注Buff”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华文仿宋" panose="02010600040101010101" pitchFamily="2" charset="-122"/>
                <a:ea typeface="华文仿宋" panose="02010600040101010101" pitchFamily="2" charset="-122"/>
              </a:rPr>
              <a:t>晚上 → 和室友复习 = “组队副本”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F34C8-63DC-1584-8E6B-258879E03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>
            <a:extLst>
              <a:ext uri="{FF2B5EF4-FFF2-40B4-BE49-F238E27FC236}">
                <a16:creationId xmlns:a16="http://schemas.microsoft.com/office/drawing/2014/main" id="{15EAE60A-C3ED-1F54-BCD6-565EC75FCFDA}"/>
              </a:ext>
            </a:extLst>
          </p:cNvPr>
          <p:cNvGrpSpPr/>
          <p:nvPr/>
        </p:nvGrpSpPr>
        <p:grpSpPr>
          <a:xfrm>
            <a:off x="588009" y="655954"/>
            <a:ext cx="4524903" cy="1012507"/>
            <a:chOff x="726" y="6373"/>
            <a:chExt cx="6916" cy="1172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ABC9F3C-6CDE-3CFB-AE0A-4D4C9B350325}"/>
                </a:ext>
              </a:extLst>
            </p:cNvPr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3F1DD1A-F8F2-79CF-54E5-FB9C0B833685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C34C02D6-1114-5CE5-CB64-18D43B1D5E9E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D4A2838-7E67-7EC9-A6E9-C36E4B4CD239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EC9C875-2FE8-1F88-35F5-AEBD6710765D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03654804-EEB3-9119-022D-B9A4C8D8D0E7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15005A94-F5E7-D922-B0E8-112E1936741C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88BAAF9F-EC9A-BFE9-521D-AD83EE8EE747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0DA6ECA8-ABE9-794F-EDB8-AC1545658BE9}"/>
              </a:ext>
            </a:extLst>
          </p:cNvPr>
          <p:cNvSpPr txBox="1"/>
          <p:nvPr/>
        </p:nvSpPr>
        <p:spPr>
          <a:xfrm>
            <a:off x="461010" y="520700"/>
            <a:ext cx="3295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核心创意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0F521BEB-4067-FC7D-A32B-444DAAAD269C}"/>
              </a:ext>
            </a:extLst>
          </p:cNvPr>
          <p:cNvGrpSpPr/>
          <p:nvPr/>
        </p:nvGrpSpPr>
        <p:grpSpPr>
          <a:xfrm rot="10800000">
            <a:off x="1451002" y="2163266"/>
            <a:ext cx="4290891" cy="355600"/>
            <a:chOff x="10574" y="6878"/>
            <a:chExt cx="5188" cy="560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CB9EDB1-4195-2E9F-F95D-EEC75C4919DC}"/>
                </a:ext>
              </a:extLst>
            </p:cNvPr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D6A19024-D1C4-4FC1-FE63-5F3A6AADFFA7}"/>
                </a:ext>
              </a:extLst>
            </p:cNvPr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C046224F-0F12-0261-9528-533E2067F918}"/>
                </a:ext>
              </a:extLst>
            </p:cNvPr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E7F96E98-CF60-B4CB-3F17-F6E1CA12A2A2}"/>
                </a:ext>
              </a:extLst>
            </p:cNvPr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6F334868-AFBA-1AEB-C2FB-2D6E9D07E056}"/>
                </a:ext>
              </a:extLst>
            </p:cNvPr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C4F6E6B5-F9A8-386D-953B-1B82E6B5B1AA}"/>
                </a:ext>
              </a:extLst>
            </p:cNvPr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5ABFDBCE-5C7F-95B8-52ED-60DC812E6E3B}"/>
                </a:ext>
              </a:extLst>
            </p:cNvPr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F318AF45-412F-F5EE-BFD3-F364991F7A36}"/>
                </a:ext>
              </a:extLst>
            </p:cNvPr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E9BF6BF8-F0AF-A3FF-A72B-344C4C112394}"/>
                </a:ext>
              </a:extLst>
            </p:cNvPr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7FCCDB14-339F-2211-618A-5D4D99D84135}"/>
                </a:ext>
              </a:extLst>
            </p:cNvPr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2FE8436A-DFBD-3914-AEDF-47F9A5DF78FF}"/>
                </a:ext>
              </a:extLst>
            </p:cNvPr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6" name="文本框 65">
            <a:extLst>
              <a:ext uri="{FF2B5EF4-FFF2-40B4-BE49-F238E27FC236}">
                <a16:creationId xmlns:a16="http://schemas.microsoft.com/office/drawing/2014/main" id="{559E1275-7DD9-0737-302F-D9EBE69E2FA3}"/>
              </a:ext>
            </a:extLst>
          </p:cNvPr>
          <p:cNvSpPr txBox="1"/>
          <p:nvPr/>
        </p:nvSpPr>
        <p:spPr>
          <a:xfrm>
            <a:off x="1383555" y="2041277"/>
            <a:ext cx="373968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STP3</a:t>
            </a:r>
            <a:r>
              <a:rPr lang="zh-CN" altLang="en-US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：心理动机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5FD6A63-9BEA-67B1-74E0-8AF965547724}"/>
              </a:ext>
            </a:extLst>
          </p:cNvPr>
          <p:cNvGrpSpPr/>
          <p:nvPr/>
        </p:nvGrpSpPr>
        <p:grpSpPr>
          <a:xfrm>
            <a:off x="631190" y="1971580"/>
            <a:ext cx="731520" cy="695960"/>
            <a:chOff x="4296" y="3712"/>
            <a:chExt cx="3811" cy="3623"/>
          </a:xfrm>
        </p:grpSpPr>
        <p:sp>
          <p:nvSpPr>
            <p:cNvPr id="64" name="任意多边形 63">
              <a:extLst>
                <a:ext uri="{FF2B5EF4-FFF2-40B4-BE49-F238E27FC236}">
                  <a16:creationId xmlns:a16="http://schemas.microsoft.com/office/drawing/2014/main" id="{0D635B84-58F2-C95E-8FAC-D4156E882608}"/>
                </a:ext>
              </a:extLst>
            </p:cNvPr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>
              <a:extLst>
                <a:ext uri="{FF2B5EF4-FFF2-40B4-BE49-F238E27FC236}">
                  <a16:creationId xmlns:a16="http://schemas.microsoft.com/office/drawing/2014/main" id="{C621D68F-490B-781B-4AEE-FD5420E709AB}"/>
                </a:ext>
              </a:extLst>
            </p:cNvPr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>
              <a:extLst>
                <a:ext uri="{FF2B5EF4-FFF2-40B4-BE49-F238E27FC236}">
                  <a16:creationId xmlns:a16="http://schemas.microsoft.com/office/drawing/2014/main" id="{1F37F021-4D23-A088-2ADB-6134006817CC}"/>
                </a:ext>
              </a:extLst>
            </p:cNvPr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86" name="矩形 85">
            <a:extLst>
              <a:ext uri="{FF2B5EF4-FFF2-40B4-BE49-F238E27FC236}">
                <a16:creationId xmlns:a16="http://schemas.microsoft.com/office/drawing/2014/main" id="{FD894CD8-AD12-D757-FAA9-1A82212BB5DB}"/>
              </a:ext>
            </a:extLst>
          </p:cNvPr>
          <p:cNvSpPr/>
          <p:nvPr/>
        </p:nvSpPr>
        <p:spPr>
          <a:xfrm>
            <a:off x="7892415" y="2133467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DE1E5D70-0841-8D29-64EB-C15700AF1DC1}"/>
              </a:ext>
            </a:extLst>
          </p:cNvPr>
          <p:cNvSpPr/>
          <p:nvPr/>
        </p:nvSpPr>
        <p:spPr>
          <a:xfrm>
            <a:off x="7773670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9F1F0602-A7D5-1D52-1735-9A37424478B6}"/>
              </a:ext>
            </a:extLst>
          </p:cNvPr>
          <p:cNvSpPr/>
          <p:nvPr/>
        </p:nvSpPr>
        <p:spPr>
          <a:xfrm>
            <a:off x="777367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5EC10E21-01DD-52D4-27FD-57D116B9B5CE}"/>
              </a:ext>
            </a:extLst>
          </p:cNvPr>
          <p:cNvSpPr/>
          <p:nvPr/>
        </p:nvSpPr>
        <p:spPr>
          <a:xfrm>
            <a:off x="7773670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8F11C5FF-BBE4-39D1-406D-02D5BF1EF464}"/>
              </a:ext>
            </a:extLst>
          </p:cNvPr>
          <p:cNvSpPr/>
          <p:nvPr/>
        </p:nvSpPr>
        <p:spPr>
          <a:xfrm>
            <a:off x="765492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4E0C2C9E-8D61-7B1E-57CC-8C3B762E73D7}"/>
              </a:ext>
            </a:extLst>
          </p:cNvPr>
          <p:cNvSpPr/>
          <p:nvPr/>
        </p:nvSpPr>
        <p:spPr>
          <a:xfrm>
            <a:off x="765492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36080CAB-2641-DC7F-1406-37699D269992}"/>
              </a:ext>
            </a:extLst>
          </p:cNvPr>
          <p:cNvSpPr/>
          <p:nvPr/>
        </p:nvSpPr>
        <p:spPr>
          <a:xfrm>
            <a:off x="753618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CCA471A9-8AFE-153A-2FCD-BE5109868EF1}"/>
              </a:ext>
            </a:extLst>
          </p:cNvPr>
          <p:cNvSpPr/>
          <p:nvPr/>
        </p:nvSpPr>
        <p:spPr>
          <a:xfrm>
            <a:off x="7417435" y="213346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9FBED421-E606-8C47-F58D-BC15A18E330A}"/>
              </a:ext>
            </a:extLst>
          </p:cNvPr>
          <p:cNvSpPr/>
          <p:nvPr/>
        </p:nvSpPr>
        <p:spPr>
          <a:xfrm>
            <a:off x="741743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9ACD6C05-ADBB-974F-FBFF-E59EE2E1BB98}"/>
              </a:ext>
            </a:extLst>
          </p:cNvPr>
          <p:cNvSpPr/>
          <p:nvPr/>
        </p:nvSpPr>
        <p:spPr>
          <a:xfrm>
            <a:off x="7298690" y="2252212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B2AA5EE5-FBC7-A31F-215B-972CF0DBD5EE}"/>
              </a:ext>
            </a:extLst>
          </p:cNvPr>
          <p:cNvSpPr/>
          <p:nvPr/>
        </p:nvSpPr>
        <p:spPr>
          <a:xfrm>
            <a:off x="7179945" y="2370957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743446E4-67DC-6E41-07CD-1786AACEC779}"/>
              </a:ext>
            </a:extLst>
          </p:cNvPr>
          <p:cNvSpPr txBox="1"/>
          <p:nvPr/>
        </p:nvSpPr>
        <p:spPr>
          <a:xfrm>
            <a:off x="7675825" y="2027377"/>
            <a:ext cx="329501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STP4: </a:t>
            </a:r>
            <a:r>
              <a:rPr lang="zh-CN" altLang="en-US" sz="2600" i="1" dirty="0">
                <a:solidFill>
                  <a:schemeClr val="bg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未来愿景</a:t>
            </a:r>
          </a:p>
        </p:txBody>
      </p: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24E1291A-CEC8-F854-91F1-9161DA2E77C0}"/>
              </a:ext>
            </a:extLst>
          </p:cNvPr>
          <p:cNvGrpSpPr/>
          <p:nvPr/>
        </p:nvGrpSpPr>
        <p:grpSpPr>
          <a:xfrm>
            <a:off x="10572750" y="1972812"/>
            <a:ext cx="731520" cy="695960"/>
            <a:chOff x="4296" y="3712"/>
            <a:chExt cx="3811" cy="3623"/>
          </a:xfrm>
        </p:grpSpPr>
        <p:sp>
          <p:nvSpPr>
            <p:cNvPr id="99" name="任意多边形 98">
              <a:extLst>
                <a:ext uri="{FF2B5EF4-FFF2-40B4-BE49-F238E27FC236}">
                  <a16:creationId xmlns:a16="http://schemas.microsoft.com/office/drawing/2014/main" id="{4AEB4763-B7EA-1805-C8C7-6AA8970A04A4}"/>
                </a:ext>
              </a:extLst>
            </p:cNvPr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0" name="任意多边形 99">
              <a:extLst>
                <a:ext uri="{FF2B5EF4-FFF2-40B4-BE49-F238E27FC236}">
                  <a16:creationId xmlns:a16="http://schemas.microsoft.com/office/drawing/2014/main" id="{A06BCA53-8FBB-5614-9522-D3B6CEC73937}"/>
                </a:ext>
              </a:extLst>
            </p:cNvPr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1" name="任意多边形 100">
              <a:extLst>
                <a:ext uri="{FF2B5EF4-FFF2-40B4-BE49-F238E27FC236}">
                  <a16:creationId xmlns:a16="http://schemas.microsoft.com/office/drawing/2014/main" id="{78DA5526-0E7C-D390-4F14-B7BE4171671B}"/>
                </a:ext>
              </a:extLst>
            </p:cNvPr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49" name="图片 48" descr="彩色条">
            <a:extLst>
              <a:ext uri="{FF2B5EF4-FFF2-40B4-BE49-F238E27FC236}">
                <a16:creationId xmlns:a16="http://schemas.microsoft.com/office/drawing/2014/main" id="{9A153A96-F934-36AD-CDAE-6A143D9F60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pic>
        <p:nvPicPr>
          <p:cNvPr id="104" name="图片 103" descr="直线彩色条">
            <a:extLst>
              <a:ext uri="{FF2B5EF4-FFF2-40B4-BE49-F238E27FC236}">
                <a16:creationId xmlns:a16="http://schemas.microsoft.com/office/drawing/2014/main" id="{AD148679-26B9-5CBA-2E54-843DCDA24A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rcRect t="60262" b="28356"/>
          <a:stretch>
            <a:fillRect/>
          </a:stretch>
        </p:blipFill>
        <p:spPr>
          <a:xfrm flipV="1">
            <a:off x="799465" y="910720"/>
            <a:ext cx="12192635" cy="744220"/>
          </a:xfrm>
          <a:prstGeom prst="rect">
            <a:avLst/>
          </a:prstGeom>
        </p:spPr>
      </p:pic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07B4D449-FEF0-3D61-DEF4-D268BE953A57}"/>
              </a:ext>
            </a:extLst>
          </p:cNvPr>
          <p:cNvGrpSpPr/>
          <p:nvPr/>
        </p:nvGrpSpPr>
        <p:grpSpPr>
          <a:xfrm>
            <a:off x="9202420" y="920880"/>
            <a:ext cx="3136900" cy="744220"/>
            <a:chOff x="2703" y="6373"/>
            <a:chExt cx="4940" cy="1172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BA01CCCE-E829-A3DD-3012-43854F710142}"/>
                </a:ext>
              </a:extLst>
            </p:cNvPr>
            <p:cNvSpPr/>
            <p:nvPr/>
          </p:nvSpPr>
          <p:spPr>
            <a:xfrm>
              <a:off x="2703" y="6373"/>
              <a:ext cx="2895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0" dirty="0">
                <a:latin typeface="思源黑体 CN Bold" panose="020B0800000000000000" charset="-122"/>
                <a:ea typeface="思源黑体 CN Bold" panose="020B0800000000000000" charset="-122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5710E7F0-5EB2-45A3-54AF-8597C0B3AED1}"/>
                </a:ext>
              </a:extLst>
            </p:cNvPr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BC09E106-0679-CD7C-C670-A47991395D3E}"/>
                </a:ext>
              </a:extLst>
            </p:cNvPr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25FF27AD-9E48-99A0-7897-A034BF637692}"/>
                </a:ext>
              </a:extLst>
            </p:cNvPr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5C751328-46D0-ED5A-D875-C05759C00EE4}"/>
                </a:ext>
              </a:extLst>
            </p:cNvPr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F2CA680F-F877-5EA4-C668-3A0B3FD1D459}"/>
                </a:ext>
              </a:extLst>
            </p:cNvPr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B3FF8167-BD81-C11C-E8DB-914C76BE1760}"/>
                </a:ext>
              </a:extLst>
            </p:cNvPr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B5E2BB9A-1C2B-7AF3-FFD1-A2511BC0614B}"/>
                </a:ext>
              </a:extLst>
            </p:cNvPr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noFill/>
                </a:ln>
              </a:endParaRPr>
            </a:p>
          </p:txBody>
        </p:sp>
      </p:grpSp>
      <p:sp>
        <p:nvSpPr>
          <p:cNvPr id="114" name="矩形 113">
            <a:extLst>
              <a:ext uri="{FF2B5EF4-FFF2-40B4-BE49-F238E27FC236}">
                <a16:creationId xmlns:a16="http://schemas.microsoft.com/office/drawing/2014/main" id="{86E51FC2-A778-CB93-3367-3E6E7413A46A}"/>
              </a:ext>
            </a:extLst>
          </p:cNvPr>
          <p:cNvSpPr/>
          <p:nvPr/>
        </p:nvSpPr>
        <p:spPr>
          <a:xfrm>
            <a:off x="4126230" y="921515"/>
            <a:ext cx="5337810" cy="743585"/>
          </a:xfrm>
          <a:prstGeom prst="rect">
            <a:avLst/>
          </a:prstGeom>
          <a:gradFill>
            <a:gsLst>
              <a:gs pos="0">
                <a:srgbClr val="1A1A1A"/>
              </a:gs>
              <a:gs pos="100000">
                <a:srgbClr val="65DDEB">
                  <a:alpha val="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A61E13C-2A3F-AB50-C7C0-BBC998067AEA}"/>
              </a:ext>
            </a:extLst>
          </p:cNvPr>
          <p:cNvSpPr txBox="1"/>
          <p:nvPr/>
        </p:nvSpPr>
        <p:spPr>
          <a:xfrm>
            <a:off x="5834698" y="1059871"/>
            <a:ext cx="5337810" cy="742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70000"/>
              </a:lnSpc>
            </a:pPr>
            <a:r>
              <a:rPr lang="zh-CN" altLang="en-US" sz="2400" b="1" dirty="0">
                <a:solidFill>
                  <a:srgbClr val="FFFFFF"/>
                </a:solidFill>
                <a:effectLst>
                  <a:glow rad="152400">
                    <a:srgbClr val="1A1A1A">
                      <a:alpha val="23000"/>
                    </a:srgbClr>
                  </a:glow>
                </a:effectLst>
                <a:latin typeface="Novecento wide Bold" panose="00000805000000000000" charset="0"/>
                <a:cs typeface="Novecento wide Bold" panose="00000805000000000000" charset="0"/>
              </a:rPr>
              <a:t>不是你在玩游戏，而是你的生活本身就是游戏。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414D025-2FCD-C097-572F-9E94FA60DDC3}"/>
              </a:ext>
            </a:extLst>
          </p:cNvPr>
          <p:cNvSpPr txBox="1"/>
          <p:nvPr/>
        </p:nvSpPr>
        <p:spPr>
          <a:xfrm>
            <a:off x="823332" y="2795061"/>
            <a:ext cx="517997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核心信息</a:t>
            </a:r>
            <a:r>
              <a:rPr lang="zh-CN" altLang="en-US" dirty="0"/>
              <a:t>：基于心理学的游戏化动机设计。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具体做法（理论支撑）</a:t>
            </a:r>
            <a:r>
              <a:rPr lang="zh-CN" altLang="en-US" dirty="0"/>
              <a:t>：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胜任感：完成任务获得即时反馈，强化自我效能感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自主性：用户可自由选择任务路径，像开放世界</a:t>
            </a:r>
            <a:r>
              <a:rPr lang="en-US" altLang="zh-CN" dirty="0"/>
              <a:t>RPG</a:t>
            </a:r>
            <a:r>
              <a:rPr lang="zh-CN" altLang="en-US" dirty="0"/>
              <a:t>一样探索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关联感：组队副本与社群互动，增强归属感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创新优势</a:t>
            </a:r>
            <a:r>
              <a:rPr lang="zh-CN" altLang="en-US" dirty="0"/>
              <a:t>：不仅是“玩游戏”，而是通过心理动机机制，真正提升用户的长期坚持度。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D34BC82-5B3D-ED62-6E6C-0260377A36CF}"/>
              </a:ext>
            </a:extLst>
          </p:cNvPr>
          <p:cNvSpPr txBox="1"/>
          <p:nvPr/>
        </p:nvSpPr>
        <p:spPr>
          <a:xfrm>
            <a:off x="7191127" y="2758068"/>
            <a:ext cx="384345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核心信息</a:t>
            </a:r>
            <a:r>
              <a:rPr lang="zh-CN" altLang="en-US" dirty="0"/>
              <a:t>：从大学场景走向更广阔的应用。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具体做法（延展方向）</a:t>
            </a:r>
            <a:r>
              <a:rPr lang="zh-CN" altLang="en-US" dirty="0"/>
              <a:t>：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职场：把项目管理转化为“团队副本”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健康：健身打卡 </a:t>
            </a:r>
            <a:r>
              <a:rPr lang="en-US" altLang="zh-CN" dirty="0"/>
              <a:t>= “</a:t>
            </a:r>
            <a:r>
              <a:rPr lang="zh-CN" altLang="en-US" dirty="0"/>
              <a:t>体力成长”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社交：线下活动 </a:t>
            </a:r>
            <a:r>
              <a:rPr lang="en-US" altLang="zh-CN" dirty="0"/>
              <a:t>= “</a:t>
            </a:r>
            <a:r>
              <a:rPr lang="zh-CN" altLang="en-US" dirty="0"/>
              <a:t>成就解锁”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b="1" dirty="0"/>
              <a:t>创新优势</a:t>
            </a:r>
            <a:r>
              <a:rPr lang="zh-CN" altLang="en-US" dirty="0"/>
              <a:t>：展示产品的可扩展性，不局限于学生群体，未来可覆盖更大市场。</a:t>
            </a:r>
          </a:p>
        </p:txBody>
      </p:sp>
      <p:pic>
        <p:nvPicPr>
          <p:cNvPr id="5" name="图片 4" descr="彩色条">
            <a:extLst>
              <a:ext uri="{FF2B5EF4-FFF2-40B4-BE49-F238E27FC236}">
                <a16:creationId xmlns:a16="http://schemas.microsoft.com/office/drawing/2014/main" id="{63B7AC74-0BC7-3272-BBC9-240E38AD2B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274596" y="5455144"/>
            <a:ext cx="13237845" cy="382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364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直线彩色条"/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10560000" flipV="1">
            <a:off x="-3328035" y="-257810"/>
            <a:ext cx="12392660" cy="1020457"/>
          </a:xfrm>
          <a:prstGeom prst="rect">
            <a:avLst/>
          </a:prstGeom>
        </p:spPr>
      </p:pic>
      <p:pic>
        <p:nvPicPr>
          <p:cNvPr id="9" name="图片 8" descr="直线彩色条"/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21240000">
            <a:off x="2196465" y="6226810"/>
            <a:ext cx="12392660" cy="1020457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3046095" y="4303395"/>
            <a:ext cx="5690235" cy="744220"/>
            <a:chOff x="4798" y="6586"/>
            <a:chExt cx="8961" cy="1172"/>
          </a:xfrm>
        </p:grpSpPr>
        <p:grpSp>
          <p:nvGrpSpPr>
            <p:cNvPr id="31" name="组合 30"/>
            <p:cNvGrpSpPr/>
            <p:nvPr/>
          </p:nvGrpSpPr>
          <p:grpSpPr>
            <a:xfrm>
              <a:off x="6843" y="6586"/>
              <a:ext cx="6916" cy="1172"/>
              <a:chOff x="726" y="6373"/>
              <a:chExt cx="6916" cy="1172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726" y="6373"/>
                <a:ext cx="4872" cy="1171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6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+mn-cs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598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559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>
              <a:xfrm>
                <a:off x="6013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6413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6413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6828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722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 rot="10800000">
              <a:off x="4798" y="6588"/>
              <a:ext cx="2044" cy="1170"/>
              <a:chOff x="4798" y="6588"/>
              <a:chExt cx="2044" cy="1170"/>
            </a:xfrm>
          </p:grpSpPr>
          <p:sp>
            <p:nvSpPr>
              <p:cNvPr id="11" name="矩形 10"/>
              <p:cNvSpPr/>
              <p:nvPr/>
            </p:nvSpPr>
            <p:spPr>
              <a:xfrm flipH="1">
                <a:off x="4798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 flipH="1">
                <a:off x="479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 flipH="1">
                <a:off x="5213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 flipH="1">
                <a:off x="5613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 flipH="1">
                <a:off x="5613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 flipH="1">
                <a:off x="6028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 flipH="1">
                <a:off x="642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sp>
        <p:nvSpPr>
          <p:cNvPr id="23" name="文本框 22"/>
          <p:cNvSpPr txBox="1"/>
          <p:nvPr/>
        </p:nvSpPr>
        <p:spPr>
          <a:xfrm>
            <a:off x="4162425" y="4085757"/>
            <a:ext cx="3295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市场分析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6734036" y="975825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-1179195" y="956310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301879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同侧圆角矩形 34"/>
          <p:cNvSpPr/>
          <p:nvPr/>
        </p:nvSpPr>
        <p:spPr>
          <a:xfrm>
            <a:off x="274256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797814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同侧圆角矩形 36"/>
          <p:cNvSpPr/>
          <p:nvPr/>
        </p:nvSpPr>
        <p:spPr>
          <a:xfrm>
            <a:off x="770191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B99B041-56A8-5BCC-F284-9497A89EC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0255" y="3806398"/>
            <a:ext cx="2901746" cy="1538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8AB0F7-811E-0F15-82CF-AC7B4A9BE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3309" y="655955"/>
            <a:ext cx="4056264" cy="2294635"/>
          </a:xfrm>
          <a:prstGeom prst="rect">
            <a:avLst/>
          </a:prstGeom>
        </p:spPr>
      </p:pic>
      <p:pic>
        <p:nvPicPr>
          <p:cNvPr id="2" name="图片 1" descr="直线彩色条"/>
          <p:cNvPicPr>
            <a:picLocks noChangeAspect="1"/>
          </p:cNvPicPr>
          <p:nvPr/>
        </p:nvPicPr>
        <p:blipFill>
          <a:blip r:embed="rId4">
            <a:alphaModFix amt="10000"/>
          </a:blip>
          <a:srcRect t="60262" b="28356"/>
          <a:stretch>
            <a:fillRect/>
          </a:stretch>
        </p:blipFill>
        <p:spPr>
          <a:xfrm rot="16200000" flipH="1" flipV="1">
            <a:off x="-5923280" y="1654175"/>
            <a:ext cx="12277725" cy="744220"/>
          </a:xfrm>
          <a:prstGeom prst="rect">
            <a:avLst/>
          </a:prstGeom>
        </p:spPr>
      </p:pic>
      <p:grpSp>
        <p:nvGrpSpPr>
          <p:cNvPr id="31" name="组合 30"/>
          <p:cNvGrpSpPr/>
          <p:nvPr/>
        </p:nvGrpSpPr>
        <p:grpSpPr>
          <a:xfrm>
            <a:off x="588010" y="655955"/>
            <a:ext cx="4391660" cy="744220"/>
            <a:chOff x="726" y="6373"/>
            <a:chExt cx="6916" cy="1172"/>
          </a:xfrm>
        </p:grpSpPr>
        <p:sp>
          <p:nvSpPr>
            <p:cNvPr id="22" name="矩形 21"/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63131" y="44563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市场分析</a:t>
            </a:r>
          </a:p>
        </p:txBody>
      </p:sp>
      <p:pic>
        <p:nvPicPr>
          <p:cNvPr id="73" name="图片 72" descr="彩色条"/>
          <p:cNvPicPr>
            <a:picLocks noChangeAspect="1"/>
          </p:cNvPicPr>
          <p:nvPr/>
        </p:nvPicPr>
        <p:blipFill>
          <a:blip r:embed="rId5"/>
          <a:srcRect b="48700"/>
          <a:stretch>
            <a:fillRect/>
          </a:stretch>
        </p:blipFill>
        <p:spPr>
          <a:xfrm rot="11040000">
            <a:off x="704850" y="6657340"/>
            <a:ext cx="13237845" cy="3820160"/>
          </a:xfrm>
          <a:prstGeom prst="rect">
            <a:avLst/>
          </a:prstGeom>
        </p:spPr>
      </p:pic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5"/>
          <a:srcRect b="48520"/>
          <a:stretch>
            <a:fillRect/>
          </a:stretch>
        </p:blipFill>
        <p:spPr>
          <a:xfrm>
            <a:off x="-1241425" y="-4220845"/>
            <a:ext cx="13237845" cy="3833495"/>
          </a:xfrm>
          <a:prstGeom prst="rect">
            <a:avLst/>
          </a:prstGeom>
        </p:spPr>
      </p:pic>
      <p:pic>
        <p:nvPicPr>
          <p:cNvPr id="77" name="图片 76" descr="直线彩色条"/>
          <p:cNvPicPr>
            <a:picLocks noChangeAspect="1"/>
          </p:cNvPicPr>
          <p:nvPr/>
        </p:nvPicPr>
        <p:blipFill>
          <a:blip r:embed="rId4"/>
          <a:srcRect t="57984" b="27379"/>
          <a:stretch>
            <a:fillRect/>
          </a:stretch>
        </p:blipFill>
        <p:spPr>
          <a:xfrm rot="14400000">
            <a:off x="2546980" y="4065468"/>
            <a:ext cx="12392660" cy="1020457"/>
          </a:xfrm>
          <a:prstGeom prst="rect">
            <a:avLst/>
          </a:prstGeom>
        </p:spPr>
      </p:pic>
      <p:sp>
        <p:nvSpPr>
          <p:cNvPr id="79" name="文本框 78"/>
          <p:cNvSpPr txBox="1"/>
          <p:nvPr/>
        </p:nvSpPr>
        <p:spPr>
          <a:xfrm>
            <a:off x="550945" y="1529215"/>
            <a:ext cx="7080072" cy="609296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市场规模和增长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年全球习惯追踪应用市场规模为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130.6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亿美元，预计到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2035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年将达到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502.1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亿美元，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2025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年至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2035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年复合年增长率为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14.41%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主要市场驱动因素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超过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65%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的用户采用数字健康工具来提高工作效率，其中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72%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的用户表示习惯维护的一致性得到了提高。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主要市场限制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大约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48%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的用户在六个月内停止使用，而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55%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的用户将数据隐私问题视为主要的威慑因素。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新兴趋势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超过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60%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的新应用集成了基于人工智能的见解，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58%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包含游戏化功能以增强用户参与度。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区域领导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由于智能手机普及率和数字健康采用率不断上升，北美地区占据超过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38%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的市场份额，其次是亚太地区，占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32%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竞争格局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排名前五的企业总共占据了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45%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的全球份额，而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30%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的新兴初创企业专注于正念和习惯游戏化。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市场细分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iOS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用户占应用总收入份额的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55%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，其中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68%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的高级订阅来自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Apple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平台。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最新进展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: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超过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50%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的习惯跟踪应用引入了人工智能驱动的分析，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42%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的应用添加了可穿戴设备集成以进行实时行为跟踪。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E43A56-09CC-B4AB-417D-315285D18EE3}"/>
              </a:ext>
            </a:extLst>
          </p:cNvPr>
          <p:cNvSpPr txBox="1"/>
          <p:nvPr/>
        </p:nvSpPr>
        <p:spPr>
          <a:xfrm>
            <a:off x="507457" y="6280919"/>
            <a:ext cx="86821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数据来源：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hlinkClick r:id="rId6"/>
              </a:rPr>
              <a:t>https://www.businessresearchinsights.com/zh/market-reports/habit-tracking-apps-market-109438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hlinkClick r:id="rId7"/>
              </a:rPr>
              <a:t>https://www.globalgrowthinsights.com/zh/market-reports/habit-tracking-app-market-100455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588010" y="655955"/>
            <a:ext cx="4391660" cy="744220"/>
            <a:chOff x="726" y="6373"/>
            <a:chExt cx="6916" cy="1172"/>
          </a:xfrm>
        </p:grpSpPr>
        <p:sp>
          <p:nvSpPr>
            <p:cNvPr id="22" name="矩形 21"/>
            <p:cNvSpPr/>
            <p:nvPr/>
          </p:nvSpPr>
          <p:spPr>
            <a:xfrm>
              <a:off x="726" y="6373"/>
              <a:ext cx="4872" cy="117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+mn-cs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598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559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013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413" y="637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413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828" y="676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7228" y="7155"/>
              <a:ext cx="415" cy="390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461010" y="520700"/>
            <a:ext cx="329501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6000" b="1" i="1" dirty="0">
                <a:solidFill>
                  <a:prstClr val="white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市场分析</a:t>
            </a:r>
          </a:p>
        </p:txBody>
      </p:sp>
      <p:grpSp>
        <p:nvGrpSpPr>
          <p:cNvPr id="65" name="组合 64"/>
          <p:cNvGrpSpPr/>
          <p:nvPr/>
        </p:nvGrpSpPr>
        <p:grpSpPr>
          <a:xfrm rot="10800000">
            <a:off x="1482090" y="2413000"/>
            <a:ext cx="3294380" cy="355600"/>
            <a:chOff x="10574" y="6878"/>
            <a:chExt cx="5188" cy="560"/>
          </a:xfrm>
        </p:grpSpPr>
        <p:sp>
          <p:nvSpPr>
            <p:cNvPr id="53" name="矩形 52"/>
            <p:cNvSpPr/>
            <p:nvPr/>
          </p:nvSpPr>
          <p:spPr>
            <a:xfrm>
              <a:off x="11696" y="6878"/>
              <a:ext cx="4066" cy="561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11509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11509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11509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1322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1322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11135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10948" y="6878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10948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10761" y="7065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10574" y="7252"/>
              <a:ext cx="187" cy="187"/>
            </a:xfrm>
            <a:prstGeom prst="rect">
              <a:avLst/>
            </a:prstGeom>
            <a:solidFill>
              <a:srgbClr val="1A1A1A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66" name="文本框 65"/>
          <p:cNvSpPr txBox="1"/>
          <p:nvPr/>
        </p:nvSpPr>
        <p:spPr>
          <a:xfrm>
            <a:off x="1362710" y="2345055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目标用户</a:t>
            </a:r>
          </a:p>
        </p:txBody>
      </p:sp>
      <p:pic>
        <p:nvPicPr>
          <p:cNvPr id="73" name="图片 72" descr="彩色条"/>
          <p:cNvPicPr>
            <a:picLocks noChangeAspect="1"/>
          </p:cNvPicPr>
          <p:nvPr/>
        </p:nvPicPr>
        <p:blipFill>
          <a:blip r:embed="rId2"/>
          <a:srcRect b="48700"/>
          <a:stretch>
            <a:fillRect/>
          </a:stretch>
        </p:blipFill>
        <p:spPr>
          <a:xfrm rot="11040000">
            <a:off x="-522923" y="5568175"/>
            <a:ext cx="13237845" cy="382016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588010" y="2247265"/>
            <a:ext cx="731520" cy="695960"/>
            <a:chOff x="4296" y="3712"/>
            <a:chExt cx="3811" cy="3623"/>
          </a:xfrm>
        </p:grpSpPr>
        <p:sp>
          <p:nvSpPr>
            <p:cNvPr id="64" name="任意多边形 63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" name="任意多边形 2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6" name="矩形 85"/>
          <p:cNvSpPr/>
          <p:nvPr/>
        </p:nvSpPr>
        <p:spPr>
          <a:xfrm>
            <a:off x="7910830" y="2408555"/>
            <a:ext cx="2581910" cy="356235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7792085" y="240855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792085" y="2527300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792085" y="264604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7673340" y="240855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7673340" y="264604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7554595" y="2527300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3" name="矩形 92"/>
          <p:cNvSpPr/>
          <p:nvPr/>
        </p:nvSpPr>
        <p:spPr>
          <a:xfrm>
            <a:off x="7435850" y="240855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7435850" y="264604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317105" y="2527300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6" name="矩形 95"/>
          <p:cNvSpPr/>
          <p:nvPr/>
        </p:nvSpPr>
        <p:spPr>
          <a:xfrm>
            <a:off x="7198360" y="2646045"/>
            <a:ext cx="118800" cy="118800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7673340" y="2340610"/>
            <a:ext cx="32950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6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竞争格局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10591165" y="2247900"/>
            <a:ext cx="731520" cy="695960"/>
            <a:chOff x="4296" y="3712"/>
            <a:chExt cx="3811" cy="3623"/>
          </a:xfrm>
        </p:grpSpPr>
        <p:sp>
          <p:nvSpPr>
            <p:cNvPr id="99" name="任意多边形 98"/>
            <p:cNvSpPr/>
            <p:nvPr/>
          </p:nvSpPr>
          <p:spPr>
            <a:xfrm>
              <a:off x="5850" y="5233"/>
              <a:ext cx="2257" cy="2102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6" h="2063">
                  <a:moveTo>
                    <a:pt x="2346" y="0"/>
                  </a:moveTo>
                  <a:lnTo>
                    <a:pt x="1384" y="1231"/>
                  </a:lnTo>
                  <a:lnTo>
                    <a:pt x="0" y="2063"/>
                  </a:lnTo>
                  <a:lnTo>
                    <a:pt x="1061" y="655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0" name="任意多边形 99"/>
            <p:cNvSpPr/>
            <p:nvPr/>
          </p:nvSpPr>
          <p:spPr>
            <a:xfrm>
              <a:off x="4296" y="4197"/>
              <a:ext cx="2580" cy="3136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4" h="3198">
                  <a:moveTo>
                    <a:pt x="1005" y="0"/>
                  </a:moveTo>
                  <a:lnTo>
                    <a:pt x="2604" y="1714"/>
                  </a:lnTo>
                  <a:lnTo>
                    <a:pt x="1486" y="3198"/>
                  </a:lnTo>
                  <a:lnTo>
                    <a:pt x="0" y="1548"/>
                  </a:lnTo>
                  <a:lnTo>
                    <a:pt x="1005" y="0"/>
                  </a:lnTo>
                  <a:close/>
                </a:path>
              </a:pathLst>
            </a:custGeom>
            <a:solidFill>
              <a:srgbClr val="A2FF7F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1" name="任意多边形 100"/>
            <p:cNvSpPr/>
            <p:nvPr/>
          </p:nvSpPr>
          <p:spPr>
            <a:xfrm>
              <a:off x="5297" y="3712"/>
              <a:ext cx="2810" cy="2199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08" h="2221">
                  <a:moveTo>
                    <a:pt x="1428" y="0"/>
                  </a:moveTo>
                  <a:lnTo>
                    <a:pt x="2908" y="1532"/>
                  </a:lnTo>
                  <a:lnTo>
                    <a:pt x="1613" y="2221"/>
                  </a:lnTo>
                  <a:lnTo>
                    <a:pt x="0" y="492"/>
                  </a:lnTo>
                  <a:lnTo>
                    <a:pt x="1428" y="0"/>
                  </a:lnTo>
                  <a:close/>
                </a:path>
              </a:pathLst>
            </a:custGeom>
            <a:solidFill>
              <a:srgbClr val="5F2FFE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endParaRPr>
            </a:p>
          </p:txBody>
        </p:sp>
      </p:grpSp>
      <p:pic>
        <p:nvPicPr>
          <p:cNvPr id="49" name="图片 48" descr="彩色条"/>
          <p:cNvPicPr>
            <a:picLocks noChangeAspect="1"/>
          </p:cNvPicPr>
          <p:nvPr/>
        </p:nvPicPr>
        <p:blipFill>
          <a:blip r:embed="rId2"/>
          <a:srcRect b="48520"/>
          <a:stretch>
            <a:fillRect/>
          </a:stretch>
        </p:blipFill>
        <p:spPr>
          <a:xfrm>
            <a:off x="-793750" y="-2806700"/>
            <a:ext cx="13237845" cy="383349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5C8B708-4D11-1F7C-CC62-A49F6FEDDAA5}"/>
              </a:ext>
            </a:extLst>
          </p:cNvPr>
          <p:cNvSpPr txBox="1"/>
          <p:nvPr/>
        </p:nvSpPr>
        <p:spPr>
          <a:xfrm>
            <a:off x="519616" y="6038453"/>
            <a:ext cx="868216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数据来源：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hlinkClick r:id="rId3"/>
              </a:rPr>
              <a:t>Procrastination or 'intentional delay’?</a:t>
            </a: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009B91C-5774-FBD1-10E3-DA9304D420C1}"/>
              </a:ext>
            </a:extLst>
          </p:cNvPr>
          <p:cNvSpPr txBox="1"/>
          <p:nvPr/>
        </p:nvSpPr>
        <p:spPr>
          <a:xfrm>
            <a:off x="886300" y="3078681"/>
            <a:ext cx="43322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我们的核心目标用户是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18-25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岁的在校大学生。这一群体面临着严峻的自我管理挑战，其中“拖延症”是最普遍的问题之一。多项调查数据显示，约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70%-80%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的大学生存在不同程度的拖延行为，其中相当一部分人承认这是频繁发生的现象。这种普遍存在的痛点，为能够提供有效解决方案的产品创造了巨大的市场需求。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164096F-0B53-745B-D595-9746C8EE8D65}"/>
              </a:ext>
            </a:extLst>
          </p:cNvPr>
          <p:cNvSpPr txBox="1"/>
          <p:nvPr/>
        </p:nvSpPr>
        <p:spPr>
          <a:xfrm>
            <a:off x="6990444" y="3078681"/>
            <a:ext cx="43322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当前市场的主要竞争者包括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Habitica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和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Forest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等。它们验证了游戏化在生产力领域的可行性，但其模式相对单一。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Habitica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侧重于任务打卡，而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Forest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专注于专注力。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《Life Quest》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通过以下三大核心优势实现差异化：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自动任务生成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结合现实地理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仿宋" panose="02010600040101010101" pitchFamily="2" charset="-122"/>
                <a:ea typeface="华文仿宋" panose="02010600040101010101" pitchFamily="2" charset="-122"/>
              </a:rPr>
              <a:t>社交化协作玩法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/>
      </p:transition>
    </mc:Choice>
    <mc:Fallback xmlns="">
      <p:transition spd="slow">
        <p:blinds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11B46-F4DB-D30C-CD87-1434DFC3F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直线彩色条">
            <a:extLst>
              <a:ext uri="{FF2B5EF4-FFF2-40B4-BE49-F238E27FC236}">
                <a16:creationId xmlns:a16="http://schemas.microsoft.com/office/drawing/2014/main" id="{F792E008-7136-056C-4609-7DD31CC014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10560000" flipV="1">
            <a:off x="-3328035" y="-257810"/>
            <a:ext cx="12392660" cy="1020457"/>
          </a:xfrm>
          <a:prstGeom prst="rect">
            <a:avLst/>
          </a:prstGeom>
        </p:spPr>
      </p:pic>
      <p:pic>
        <p:nvPicPr>
          <p:cNvPr id="9" name="图片 8" descr="直线彩色条">
            <a:extLst>
              <a:ext uri="{FF2B5EF4-FFF2-40B4-BE49-F238E27FC236}">
                <a16:creationId xmlns:a16="http://schemas.microsoft.com/office/drawing/2014/main" id="{B34FCECC-8EF8-2121-DE44-C3A60C9CEB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984" b="27379"/>
          <a:stretch>
            <a:fillRect/>
          </a:stretch>
        </p:blipFill>
        <p:spPr>
          <a:xfrm rot="21240000">
            <a:off x="2196465" y="6226810"/>
            <a:ext cx="12392660" cy="1020457"/>
          </a:xfrm>
          <a:prstGeom prst="rect">
            <a:avLst/>
          </a:prstGeom>
        </p:spPr>
      </p:pic>
      <p:grpSp>
        <p:nvGrpSpPr>
          <p:cNvPr id="40" name="组合 39">
            <a:extLst>
              <a:ext uri="{FF2B5EF4-FFF2-40B4-BE49-F238E27FC236}">
                <a16:creationId xmlns:a16="http://schemas.microsoft.com/office/drawing/2014/main" id="{F5C99E0F-F20B-1468-E9BD-1303516C9D08}"/>
              </a:ext>
            </a:extLst>
          </p:cNvPr>
          <p:cNvGrpSpPr/>
          <p:nvPr/>
        </p:nvGrpSpPr>
        <p:grpSpPr>
          <a:xfrm>
            <a:off x="3046095" y="4303395"/>
            <a:ext cx="5690235" cy="744220"/>
            <a:chOff x="4798" y="6586"/>
            <a:chExt cx="8961" cy="1172"/>
          </a:xfrm>
        </p:grpSpPr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EE98CC85-315E-1A8B-6B1B-DA2809BFDC1E}"/>
                </a:ext>
              </a:extLst>
            </p:cNvPr>
            <p:cNvGrpSpPr/>
            <p:nvPr/>
          </p:nvGrpSpPr>
          <p:grpSpPr>
            <a:xfrm>
              <a:off x="6843" y="6586"/>
              <a:ext cx="6916" cy="1172"/>
              <a:chOff x="726" y="6373"/>
              <a:chExt cx="6916" cy="1172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5471FCDC-E32B-918E-DEBE-48949B6A311D}"/>
                  </a:ext>
                </a:extLst>
              </p:cNvPr>
              <p:cNvSpPr/>
              <p:nvPr/>
            </p:nvSpPr>
            <p:spPr>
              <a:xfrm>
                <a:off x="726" y="6373"/>
                <a:ext cx="4872" cy="1171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60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+mn-cs"/>
                </a:endParaRPr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7589800-2BFA-AE9E-7575-5166BE3761F6}"/>
                  </a:ext>
                </a:extLst>
              </p:cNvPr>
              <p:cNvSpPr/>
              <p:nvPr/>
            </p:nvSpPr>
            <p:spPr>
              <a:xfrm>
                <a:off x="5598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7D03A2EF-97A8-3910-C94D-D36CB93F8753}"/>
                  </a:ext>
                </a:extLst>
              </p:cNvPr>
              <p:cNvSpPr/>
              <p:nvPr/>
            </p:nvSpPr>
            <p:spPr>
              <a:xfrm>
                <a:off x="559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4328F9CA-BBD1-77DA-7E93-EB65ADC8402A}"/>
                  </a:ext>
                </a:extLst>
              </p:cNvPr>
              <p:cNvSpPr/>
              <p:nvPr/>
            </p:nvSpPr>
            <p:spPr>
              <a:xfrm>
                <a:off x="6013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39702D5B-9C0F-D5C0-9EC5-C275D1A4465C}"/>
                  </a:ext>
                </a:extLst>
              </p:cNvPr>
              <p:cNvSpPr/>
              <p:nvPr/>
            </p:nvSpPr>
            <p:spPr>
              <a:xfrm>
                <a:off x="6413" y="637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3CEA0B21-E64C-6F86-AE3F-C466C938F295}"/>
                  </a:ext>
                </a:extLst>
              </p:cNvPr>
              <p:cNvSpPr/>
              <p:nvPr/>
            </p:nvSpPr>
            <p:spPr>
              <a:xfrm>
                <a:off x="6413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490C2519-331B-37FA-4E08-FC8BA84F81E1}"/>
                  </a:ext>
                </a:extLst>
              </p:cNvPr>
              <p:cNvSpPr/>
              <p:nvPr/>
            </p:nvSpPr>
            <p:spPr>
              <a:xfrm>
                <a:off x="6828" y="676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5A24C26A-F897-91C7-D267-75BF7A61B26E}"/>
                  </a:ext>
                </a:extLst>
              </p:cNvPr>
              <p:cNvSpPr/>
              <p:nvPr/>
            </p:nvSpPr>
            <p:spPr>
              <a:xfrm>
                <a:off x="7228" y="7155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0249F348-AF70-14E9-DA21-C6D7A751C251}"/>
                </a:ext>
              </a:extLst>
            </p:cNvPr>
            <p:cNvGrpSpPr/>
            <p:nvPr/>
          </p:nvGrpSpPr>
          <p:grpSpPr>
            <a:xfrm rot="10800000">
              <a:off x="4798" y="6588"/>
              <a:ext cx="2044" cy="1170"/>
              <a:chOff x="4798" y="6588"/>
              <a:chExt cx="2044" cy="1170"/>
            </a:xfrm>
          </p:grpSpPr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6C45F82-190E-FB92-D656-E8DEA704922B}"/>
                  </a:ext>
                </a:extLst>
              </p:cNvPr>
              <p:cNvSpPr/>
              <p:nvPr/>
            </p:nvSpPr>
            <p:spPr>
              <a:xfrm flipH="1">
                <a:off x="4798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01327B7F-55BA-9D1A-FA28-DDBE904BCD50}"/>
                  </a:ext>
                </a:extLst>
              </p:cNvPr>
              <p:cNvSpPr/>
              <p:nvPr/>
            </p:nvSpPr>
            <p:spPr>
              <a:xfrm flipH="1">
                <a:off x="479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585C949D-4AAE-3C3A-3E3C-9B2326ED90C9}"/>
                  </a:ext>
                </a:extLst>
              </p:cNvPr>
              <p:cNvSpPr/>
              <p:nvPr/>
            </p:nvSpPr>
            <p:spPr>
              <a:xfrm flipH="1">
                <a:off x="5213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E43F050C-2372-CF5E-B097-8B93F174C85B}"/>
                  </a:ext>
                </a:extLst>
              </p:cNvPr>
              <p:cNvSpPr/>
              <p:nvPr/>
            </p:nvSpPr>
            <p:spPr>
              <a:xfrm flipH="1">
                <a:off x="5613" y="658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EFE3EBDA-AF9B-554F-E29D-2B996B616AE0}"/>
                  </a:ext>
                </a:extLst>
              </p:cNvPr>
              <p:cNvSpPr/>
              <p:nvPr/>
            </p:nvSpPr>
            <p:spPr>
              <a:xfrm flipH="1">
                <a:off x="5613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CA25DDA6-4EFF-11B9-BA27-0100D784BC03}"/>
                  </a:ext>
                </a:extLst>
              </p:cNvPr>
              <p:cNvSpPr/>
              <p:nvPr/>
            </p:nvSpPr>
            <p:spPr>
              <a:xfrm flipH="1">
                <a:off x="6028" y="697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86C6D3D5-8BDE-DA39-4346-F27A132D7D15}"/>
                  </a:ext>
                </a:extLst>
              </p:cNvPr>
              <p:cNvSpPr/>
              <p:nvPr/>
            </p:nvSpPr>
            <p:spPr>
              <a:xfrm flipH="1">
                <a:off x="6428" y="7368"/>
                <a:ext cx="415" cy="390"/>
              </a:xfrm>
              <a:prstGeom prst="rect">
                <a:avLst/>
              </a:prstGeom>
              <a:solidFill>
                <a:srgbClr val="1A1A1A"/>
              </a:solidFill>
              <a:ln>
                <a:noFill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微软雅黑" panose="020B0503020204020204" pitchFamily="34" charset="-122"/>
                  <a:cs typeface="+mn-cs"/>
                </a:endParaRPr>
              </a:p>
            </p:txBody>
          </p:sp>
        </p:grp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5506E096-5043-047E-CB35-C13224673730}"/>
              </a:ext>
            </a:extLst>
          </p:cNvPr>
          <p:cNvSpPr txBox="1"/>
          <p:nvPr/>
        </p:nvSpPr>
        <p:spPr>
          <a:xfrm>
            <a:off x="4162425" y="4085757"/>
            <a:ext cx="32950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6000" b="1" i="1" dirty="0">
                <a:solidFill>
                  <a:prstClr val="white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营销策略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7BE4E99D-5D80-5B2C-E98E-0D18804B0FB8}"/>
              </a:ext>
            </a:extLst>
          </p:cNvPr>
          <p:cNvSpPr txBox="1"/>
          <p:nvPr/>
        </p:nvSpPr>
        <p:spPr>
          <a:xfrm>
            <a:off x="6734036" y="975825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86435DC-A018-9C30-BF7A-B920A2298A6C}"/>
              </a:ext>
            </a:extLst>
          </p:cNvPr>
          <p:cNvSpPr txBox="1"/>
          <p:nvPr/>
        </p:nvSpPr>
        <p:spPr>
          <a:xfrm>
            <a:off x="-1179195" y="956310"/>
            <a:ext cx="4784090" cy="4125595"/>
          </a:xfrm>
          <a:prstGeom prst="rect">
            <a:avLst/>
          </a:prstGeom>
          <a:noFill/>
        </p:spPr>
        <p:txBody>
          <a:bodyPr wrap="none" lIns="647700" tIns="0" rIns="323850" bIns="0" rtlCol="0" anchor="ctr" anchorCtr="0">
            <a:normAutofit fontScale="97500" lnSpcReduction="10000"/>
          </a:bodyPr>
          <a:lstStyle/>
          <a:p>
            <a:pPr marL="0" marR="0" lvl="0" indent="97155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28700" b="1" i="0" u="none" strike="noStrike" kern="1200" cap="none" spc="0" normalizeH="0" baseline="0" noProof="0" dirty="0">
              <a:ln>
                <a:noFill/>
              </a:ln>
              <a:solidFill>
                <a:srgbClr val="DADADA"/>
              </a:solidFill>
              <a:effectLst/>
              <a:uLnTx/>
              <a:uFillTx/>
              <a:latin typeface="得意黑" charset="-122"/>
              <a:ea typeface="得意黑" charset="-122"/>
              <a:cs typeface="Novecento wide Bold" panose="00000805000000000000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AA936CB-E71F-DEF3-67D6-0AF9F023695E}"/>
              </a:ext>
            </a:extLst>
          </p:cNvPr>
          <p:cNvSpPr/>
          <p:nvPr/>
        </p:nvSpPr>
        <p:spPr>
          <a:xfrm>
            <a:off x="301879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5" name="同侧圆角矩形 34">
            <a:extLst>
              <a:ext uri="{FF2B5EF4-FFF2-40B4-BE49-F238E27FC236}">
                <a16:creationId xmlns:a16="http://schemas.microsoft.com/office/drawing/2014/main" id="{FA87D606-93A3-2DAA-F973-14146BEA3BC1}"/>
              </a:ext>
            </a:extLst>
          </p:cNvPr>
          <p:cNvSpPr/>
          <p:nvPr/>
        </p:nvSpPr>
        <p:spPr>
          <a:xfrm>
            <a:off x="274256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FE71300B-7D79-F8B5-E3AE-C0B93CDFF780}"/>
              </a:ext>
            </a:extLst>
          </p:cNvPr>
          <p:cNvSpPr/>
          <p:nvPr/>
        </p:nvSpPr>
        <p:spPr>
          <a:xfrm>
            <a:off x="7978140" y="2052955"/>
            <a:ext cx="742950" cy="742950"/>
          </a:xfrm>
          <a:prstGeom prst="ellipse">
            <a:avLst/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7" name="同侧圆角矩形 36">
            <a:extLst>
              <a:ext uri="{FF2B5EF4-FFF2-40B4-BE49-F238E27FC236}">
                <a16:creationId xmlns:a16="http://schemas.microsoft.com/office/drawing/2014/main" id="{F7417B34-C0CE-E6CC-54D2-D44B92E9039A}"/>
              </a:ext>
            </a:extLst>
          </p:cNvPr>
          <p:cNvSpPr/>
          <p:nvPr/>
        </p:nvSpPr>
        <p:spPr>
          <a:xfrm>
            <a:off x="7701915" y="2805430"/>
            <a:ext cx="1295400" cy="13430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A1A1A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7649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zAzYjYzNzI1MzUyYTQ0YjZkNmEyMmM5MzQzZmQzY2U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1387</Words>
  <Application>Microsoft Office PowerPoint</Application>
  <PresentationFormat>宽屏</PresentationFormat>
  <Paragraphs>111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Novecento wide Bold</vt:lpstr>
      <vt:lpstr>华文仿宋</vt:lpstr>
      <vt:lpstr>思源黑体 CN Bold</vt:lpstr>
      <vt:lpstr>黑体</vt:lpstr>
      <vt:lpstr>Arial</vt:lpstr>
      <vt:lpstr>quote-cjk-patch</vt:lpstr>
      <vt:lpstr>Calibri</vt:lpstr>
      <vt:lpstr>得意黑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夏 小</cp:lastModifiedBy>
  <cp:revision>47</cp:revision>
  <dcterms:created xsi:type="dcterms:W3CDTF">2023-08-09T12:44:00Z</dcterms:created>
  <dcterms:modified xsi:type="dcterms:W3CDTF">2026-01-03T05:58:15Z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7F997372F98B42F69000DC2221030732_13</vt:lpwstr>
  </property>
  <property fmtid="{D5CDD505-2E9C-101B-9397-08002B2CF9AE}" pid="3" name="KSOProductBuildVer">
    <vt:lpwstr>2052-12.1.0.16729</vt:lpwstr>
  </property>
</Properties>
</file>

<file path=docProps/thumbnail.jpeg>
</file>